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1.xml" ContentType="application/vnd.openxmlformats-officedocument.presentationml.notesSlide+xml"/>
  <Override PartName="/ppt/slides/slide4.xml" ContentType="application/vnd.openxmlformats-officedocument.presentationml.slide+xml"/>
  <Override PartName="/ppt/notesSlides/notesSlide2.xml" ContentType="application/vnd.openxmlformats-officedocument.presentationml.notesSlide+xml"/>
  <Override PartName="/ppt/slides/slide5.xml" ContentType="application/vnd.openxmlformats-officedocument.presentationml.slide+xml"/>
  <Override PartName="/ppt/notesSlides/notesSlide3.xml" ContentType="application/vnd.openxmlformats-officedocument.presentationml.notesSlide+xml"/>
  <Override PartName="/ppt/slides/slide6.xml" ContentType="application/vnd.openxmlformats-officedocument.presentationml.slide+xml"/>
  <Override PartName="/ppt/notesSlides/notesSlide4.xml" ContentType="application/vnd.openxmlformats-officedocument.presentationml.notesSlide+xml"/>
  <Override PartName="/ppt/slides/slide7.xml" ContentType="application/vnd.openxmlformats-officedocument.presentationml.slide+xml"/>
  <Override PartName="/ppt/notesSlides/notesSlide5.xml" ContentType="application/vnd.openxmlformats-officedocument.presentationml.notesSlide+xml"/>
  <Override PartName="/ppt/slides/slide8.xml" ContentType="application/vnd.openxmlformats-officedocument.presentationml.slide+xml"/>
  <Override PartName="/ppt/notesSlides/notesSlide6.xml" ContentType="application/vnd.openxmlformats-officedocument.presentationml.notesSlide+xml"/>
  <Override PartName="/ppt/slides/slide9.xml" ContentType="application/vnd.openxmlformats-officedocument.presentationml.slide+xml"/>
  <Override PartName="/ppt/notesSlides/notesSlide7.xml" ContentType="application/vnd.openxmlformats-officedocument.presentationml.notesSlide+xml"/>
  <Override PartName="/ppt/slides/slide10.xml" ContentType="application/vnd.openxmlformats-officedocument.presentationml.slide+xml"/>
  <Override PartName="/ppt/notesSlides/notesSlide8.xml" ContentType="application/vnd.openxmlformats-officedocument.presentationml.notesSlide+xml"/>
  <Override PartName="/ppt/slides/slide11.xml" ContentType="application/vnd.openxmlformats-officedocument.presentationml.slide+xml"/>
  <Override PartName="/ppt/notesSlides/notesSlide9.xml" ContentType="application/vnd.openxmlformats-officedocument.presentationml.notesSlide+xml"/>
  <Override PartName="/ppt/slides/slide12.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72" r:id="rId1"/>
  </p:sldMasterIdLst>
  <p:notesMasterIdLst>
    <p:notesMasterId r:id="rId2"/>
  </p:notesMasterIdLst>
  <p:sldIdLst>
    <p:sldId id="301" r:id="rId3"/>
    <p:sldId id="302" r:id="rId4"/>
    <p:sldId id="303" r:id="rId5"/>
    <p:sldId id="304" r:id="rId6"/>
    <p:sldId id="305" r:id="rId7"/>
    <p:sldId id="306" r:id="rId8"/>
    <p:sldId id="307" r:id="rId9"/>
    <p:sldId id="308" r:id="rId10"/>
    <p:sldId id="309" r:id="rId11"/>
    <p:sldId id="310" r:id="rId12"/>
    <p:sldId id="311" r:id="rId13"/>
    <p:sldId id="321" r:id="rId14"/>
  </p:sldIdLst>
  <p:sldSz type="screen4x3" cy="6858000" cx="9144000"/>
  <p:notesSz cx="6858000" cy="91440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tableStyles" Target="tableStyles.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65" name=""/>
        <p:cNvGrpSpPr/>
        <p:nvPr/>
      </p:nvGrpSpPr>
      <p:grpSpPr>
        <a:xfrm>
          <a:off x="0" y="0"/>
          <a:ext cx="0" cy="0"/>
          <a:chOff x="0" y="0"/>
          <a:chExt cx="0" cy="0"/>
        </a:xfrm>
      </p:grpSpPr>
      <p:sp>
        <p:nvSpPr>
          <p:cNvPr id="1048688" name="Header Placeholder 1"/>
          <p:cNvSpPr>
            <a:spLocks noGrp="1"/>
          </p:cNvSpPr>
          <p:nvPr>
            <p:ph type="hdr" sz="quarter"/>
          </p:nvPr>
        </p:nvSpPr>
        <p:spPr>
          <a:xfrm>
            <a:off x="0" y="0"/>
            <a:ext cx="2971800" cy="457200"/>
          </a:xfrm>
          <a:prstGeom prst="rect"/>
        </p:spPr>
        <p:txBody>
          <a:bodyPr bIns="45720" lIns="91440" rIns="91440" rtlCol="0" tIns="45720" vert="horz"/>
          <a:lstStyle>
            <a:lvl1pPr algn="l">
              <a:defRPr sz="1200"/>
            </a:lvl1pPr>
          </a:lstStyle>
          <a:p>
            <a:endParaRPr lang="en-US"/>
          </a:p>
        </p:txBody>
      </p:sp>
      <p:sp>
        <p:nvSpPr>
          <p:cNvPr id="1048689" name="Date Placeholder 2"/>
          <p:cNvSpPr>
            <a:spLocks noGrp="1"/>
          </p:cNvSpPr>
          <p:nvPr>
            <p:ph type="dt" idx="1"/>
          </p:nvPr>
        </p:nvSpPr>
        <p:spPr>
          <a:xfrm>
            <a:off x="3884613" y="0"/>
            <a:ext cx="2971800" cy="457200"/>
          </a:xfrm>
          <a:prstGeom prst="rect"/>
        </p:spPr>
        <p:txBody>
          <a:bodyPr bIns="45720" lIns="91440" rIns="91440" rtlCol="0" tIns="45720" vert="horz"/>
          <a:lstStyle>
            <a:lvl1pPr algn="r">
              <a:defRPr sz="1200"/>
            </a:lvl1pPr>
          </a:lstStyle>
          <a:p>
            <a:fld id="{C84A10DF-72D9-4F41-A6BD-512906F4A8D6}" type="datetimeFigureOut">
              <a:rPr lang="en-US" smtClean="0"/>
              <a:t>30-May-19</a:t>
            </a:fld>
            <a:endParaRPr lang="en-US"/>
          </a:p>
        </p:txBody>
      </p:sp>
      <p:sp>
        <p:nvSpPr>
          <p:cNvPr id="1048690" name="Slide Image Placeholder 3"/>
          <p:cNvSpPr>
            <a:spLocks noChangeAspect="1" noRot="1" noGrp="1"/>
          </p:cNvSpPr>
          <p:nvPr>
            <p:ph type="sldImg" idx="2"/>
          </p:nvPr>
        </p:nvSpPr>
        <p:spPr>
          <a:xfrm>
            <a:off x="1143000" y="685800"/>
            <a:ext cx="4572000" cy="3429000"/>
          </a:xfrm>
          <a:prstGeom prst="rect"/>
          <a:noFill/>
          <a:ln w="12700">
            <a:solidFill>
              <a:prstClr val="black"/>
            </a:solidFill>
          </a:ln>
        </p:spPr>
        <p:txBody>
          <a:bodyPr anchor="ctr" bIns="45720" lIns="91440" rIns="91440" rtlCol="0" tIns="45720" vert="horz"/>
          <a:p>
            <a:endParaRPr lang="en-US"/>
          </a:p>
        </p:txBody>
      </p:sp>
      <p:sp>
        <p:nvSpPr>
          <p:cNvPr id="1048691" name="Notes Placeholder 4"/>
          <p:cNvSpPr>
            <a:spLocks noGrp="1"/>
          </p:cNvSpPr>
          <p:nvPr>
            <p:ph type="body" sz="quarter" idx="3"/>
          </p:nvPr>
        </p:nvSpPr>
        <p:spPr>
          <a:xfrm>
            <a:off x="685800" y="4343400"/>
            <a:ext cx="5486400" cy="4114800"/>
          </a:xfrm>
          <a:prstGeom prst="rect"/>
        </p:spPr>
        <p:txBody>
          <a:bodyPr bIns="45720" lIns="91440" rIns="91440" rtlCol="0" tIns="45720" vert="horz">
            <a:normAutofit/>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92" name="Footer Placeholder 5"/>
          <p:cNvSpPr>
            <a:spLocks noGrp="1"/>
          </p:cNvSpPr>
          <p:nvPr>
            <p:ph type="ftr" sz="quarter" idx="4"/>
          </p:nvPr>
        </p:nvSpPr>
        <p:spPr>
          <a:xfrm>
            <a:off x="0" y="8685213"/>
            <a:ext cx="2971800" cy="457200"/>
          </a:xfrm>
          <a:prstGeom prst="rect"/>
        </p:spPr>
        <p:txBody>
          <a:bodyPr anchor="b" bIns="45720" lIns="91440" rIns="91440" rtlCol="0" tIns="45720" vert="horz"/>
          <a:lstStyle>
            <a:lvl1pPr algn="l">
              <a:defRPr sz="1200"/>
            </a:lvl1pPr>
          </a:lstStyle>
          <a:p>
            <a:endParaRPr lang="en-US"/>
          </a:p>
        </p:txBody>
      </p:sp>
      <p:sp>
        <p:nvSpPr>
          <p:cNvPr id="1048693" name="Slide Number Placeholder 6"/>
          <p:cNvSpPr>
            <a:spLocks noGrp="1"/>
          </p:cNvSpPr>
          <p:nvPr>
            <p:ph type="sldNum" sz="quarter" idx="5"/>
          </p:nvPr>
        </p:nvSpPr>
        <p:spPr>
          <a:xfrm>
            <a:off x="3884613" y="8685213"/>
            <a:ext cx="2971800" cy="457200"/>
          </a:xfrm>
          <a:prstGeom prst="rect"/>
        </p:spPr>
        <p:txBody>
          <a:bodyPr anchor="b" bIns="45720" lIns="91440" rIns="91440" rtlCol="0" tIns="45720" vert="horz"/>
          <a:lstStyle>
            <a:lvl1pPr algn="r">
              <a:defRPr sz="1200"/>
            </a:lvl1pPr>
          </a:lstStyle>
          <a:p>
            <a:fld id="{42E44729-3D46-403F-97C7-0E6A6C6BF758}" type="slidenum">
              <a:rPr lang="en-US" smtClean="0"/>
              <a:t>‹#›</a:t>
            </a:fld>
            <a:endParaRPr lang="en-US"/>
          </a:p>
        </p:txBody>
      </p:sp>
    </p:spTree>
  </p:cSld>
  <p:clrMap accent1="accent1" accent2="accent2" accent3="accent3" accent4="accent4" accent5="accent5" accent6="accent6" bg1="lt1" bg2="lt2" tx1="dk1" tx2="dk2" hlink="hlink" folHlink="folHlink"/>
  <p:notesStyle>
    <a:lvl1pPr algn="l" defTabSz="914400" eaLnBrk="1" hangingPunct="1" latinLnBrk="0" marL="0" rtl="0">
      <a:defRPr sz="1200" kern="1200">
        <a:solidFill>
          <a:schemeClr val="tx1"/>
        </a:solidFill>
        <a:latin typeface="+mn-lt"/>
        <a:ea typeface="+mn-ea"/>
        <a:cs typeface="+mn-cs"/>
      </a:defRPr>
    </a:lvl1pPr>
    <a:lvl2pPr algn="l" defTabSz="914400" eaLnBrk="1" hangingPunct="1" latinLnBrk="0" marL="457200" rtl="0">
      <a:defRPr sz="1200" kern="1200">
        <a:solidFill>
          <a:schemeClr val="tx1"/>
        </a:solidFill>
        <a:latin typeface="+mn-lt"/>
        <a:ea typeface="+mn-ea"/>
        <a:cs typeface="+mn-cs"/>
      </a:defRPr>
    </a:lvl2pPr>
    <a:lvl3pPr algn="l" defTabSz="914400" eaLnBrk="1" hangingPunct="1" latinLnBrk="0" marL="914400" rtl="0">
      <a:defRPr sz="1200" kern="1200">
        <a:solidFill>
          <a:schemeClr val="tx1"/>
        </a:solidFill>
        <a:latin typeface="+mn-lt"/>
        <a:ea typeface="+mn-ea"/>
        <a:cs typeface="+mn-cs"/>
      </a:defRPr>
    </a:lvl3pPr>
    <a:lvl4pPr algn="l" defTabSz="914400" eaLnBrk="1" hangingPunct="1" latinLnBrk="0" marL="1371600" rtl="0">
      <a:defRPr sz="1200" kern="1200">
        <a:solidFill>
          <a:schemeClr val="tx1"/>
        </a:solidFill>
        <a:latin typeface="+mn-lt"/>
        <a:ea typeface="+mn-ea"/>
        <a:cs typeface="+mn-cs"/>
      </a:defRPr>
    </a:lvl4pPr>
    <a:lvl5pPr algn="l" defTabSz="914400" eaLnBrk="1" hangingPunct="1" latinLnBrk="0" marL="1828800" rtl="0">
      <a:defRPr sz="1200" kern="1200">
        <a:solidFill>
          <a:schemeClr val="tx1"/>
        </a:solidFill>
        <a:latin typeface="+mn-lt"/>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1" name=""/>
        <p:cNvGrpSpPr/>
        <p:nvPr/>
      </p:nvGrpSpPr>
      <p:grpSpPr>
        <a:xfrm>
          <a:off x="0" y="0"/>
          <a:ext cx="0" cy="0"/>
          <a:chOff x="0" y="0"/>
          <a:chExt cx="0" cy="0"/>
        </a:xfrm>
      </p:grpSpPr>
      <p:sp>
        <p:nvSpPr>
          <p:cNvPr id="1048597" name="Slide Image Placeholder 1"/>
          <p:cNvSpPr>
            <a:spLocks noChangeAspect="1" noRot="1" noGrp="1"/>
          </p:cNvSpPr>
          <p:nvPr>
            <p:ph type="sldImg"/>
          </p:nvPr>
        </p:nvSpPr>
        <p:spPr/>
      </p:sp>
      <p:sp>
        <p:nvSpPr>
          <p:cNvPr id="1048598" name="Notes Placeholder 2"/>
          <p:cNvSpPr>
            <a:spLocks noGrp="1"/>
          </p:cNvSpPr>
          <p:nvPr>
            <p:ph type="body" idx="1"/>
          </p:nvPr>
        </p:nvSpPr>
        <p:spPr/>
        <p:txBody>
          <a:bodyPr>
            <a:normAutofit/>
          </a:bodyPr>
          <a:p>
            <a:r>
              <a:rPr dirty="0" sz="1200" kern="1200" lang="en-US" smtClean="0">
                <a:solidFill>
                  <a:schemeClr val="tx1"/>
                </a:solidFill>
                <a:latin typeface="+mn-lt"/>
                <a:ea typeface="+mn-ea"/>
                <a:cs typeface="+mn-cs"/>
              </a:rPr>
              <a:t>Balance sheet
The balance sheet referred to statement of financial position provides us with APIX financial position which includes resources, debts and ownership based on their assets, owners equity and liability on a certain date
Balance sheet is defined by the following formula
Assets = liabilities + stockholders equity
Where;
Owners equity = Total assets – Total liabilities
The balance sheet spells out APIX assets that are paid for by stockholders equity as well as the liabilities. It also shows how APIX’s company assets were financed either through debt or by issuing of equity.
Therefore, balance sheet is broken into three parts which are owner’s equity, assets and liabilities
By using the balance sheet, investors are also able to determine how APIX uses its resources and how they finance them (Stice &amp; Stice, 2013)
Well, a balance sheet is just a snapshot of a day; therefore, an annual income statement is preferred in the evaluations of APIX’s figures throughout the year.
</a:t>
            </a:r>
            <a:endParaRPr dirty="0" sz="1200" kern="1200" lang="en-US" smtClean="0">
              <a:solidFill>
                <a:schemeClr val="tx1"/>
              </a:solidFill>
              <a:latin typeface="+mn-lt"/>
              <a:ea typeface="+mn-ea"/>
              <a:cs typeface="+mn-cs"/>
            </a:endParaRPr>
          </a:p>
        </p:txBody>
      </p:sp>
      <p:sp>
        <p:nvSpPr>
          <p:cNvPr id="1048599" name="Slide Number Placeholder 3"/>
          <p:cNvSpPr>
            <a:spLocks noGrp="1"/>
          </p:cNvSpPr>
          <p:nvPr>
            <p:ph type="sldNum" sz="quarter" idx="10"/>
          </p:nvPr>
        </p:nvSpPr>
        <p:spPr/>
        <p:txBody>
          <a:bodyPr/>
          <a:p>
            <a:fld id="{42E44729-3D46-403F-97C7-0E6A6C6BF758}" type="slidenum">
              <a:rPr lang="en-US" smtClean="0"/>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34" name=""/>
        <p:cNvGrpSpPr/>
        <p:nvPr/>
      </p:nvGrpSpPr>
      <p:grpSpPr>
        <a:xfrm>
          <a:off x="0" y="0"/>
          <a:ext cx="0" cy="0"/>
          <a:chOff x="0" y="0"/>
          <a:chExt cx="0" cy="0"/>
        </a:xfrm>
      </p:grpSpPr>
      <p:sp>
        <p:nvSpPr>
          <p:cNvPr id="1048602" name="Slide Image Placeholder 1"/>
          <p:cNvSpPr>
            <a:spLocks noChangeAspect="1" noRot="1" noGrp="1"/>
          </p:cNvSpPr>
          <p:nvPr>
            <p:ph type="sldImg"/>
          </p:nvPr>
        </p:nvSpPr>
        <p:spPr/>
      </p:sp>
      <p:sp>
        <p:nvSpPr>
          <p:cNvPr id="1048603" name="Notes Placeholder 2"/>
          <p:cNvSpPr>
            <a:spLocks noGrp="1"/>
          </p:cNvSpPr>
          <p:nvPr>
            <p:ph type="body" idx="1"/>
          </p:nvPr>
        </p:nvSpPr>
        <p:spPr/>
        <p:txBody>
          <a:bodyPr>
            <a:normAutofit/>
          </a:bodyPr>
          <a:p>
            <a:r>
              <a:rPr dirty="0" sz="1200" kern="1200" lang="en-US" smtClean="0">
                <a:solidFill>
                  <a:schemeClr val="tx1"/>
                </a:solidFill>
                <a:latin typeface="+mn-lt"/>
                <a:ea typeface="+mn-ea"/>
                <a:cs typeface="+mn-cs"/>
              </a:rPr>
              <a:t>Income Statement
Also referred to as profit and loss statement, the income statement indicates APIX’s profit and loss, income, and expenses in a specified period of time, normally quarterly and annually.
The income statement is the first to be prepared since the the net income or loss is posted to the statement of owners equity.
Thereby, the results show that APIX’s efficiency at profit generation from its revenues and the company’s profitability (Needles, Powers, &amp; Crosson, 2013)
Hence, the income statement determines APIX’s net income by deducting all expenses from the total income.
Income statement formula is given as follows;
Net income = Total income – Total expenses 
</a:t>
            </a:r>
            <a:endParaRPr dirty="0" sz="1200" kern="1200" lang="en-US" smtClean="0">
              <a:solidFill>
                <a:schemeClr val="tx1"/>
              </a:solidFill>
              <a:latin typeface="+mn-lt"/>
              <a:ea typeface="+mn-ea"/>
              <a:cs typeface="+mn-cs"/>
            </a:endParaRPr>
          </a:p>
        </p:txBody>
      </p:sp>
      <p:sp>
        <p:nvSpPr>
          <p:cNvPr id="1048604" name="Slide Number Placeholder 3"/>
          <p:cNvSpPr>
            <a:spLocks noGrp="1"/>
          </p:cNvSpPr>
          <p:nvPr>
            <p:ph type="sldNum" sz="quarter" idx="10"/>
          </p:nvPr>
        </p:nvSpPr>
        <p:spPr/>
        <p:txBody>
          <a:bodyPr/>
          <a:p>
            <a:fld id="{42E44729-3D46-403F-97C7-0E6A6C6BF758}" type="slidenum">
              <a:rPr lang="en-US" smtClean="0"/>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37" name=""/>
        <p:cNvGrpSpPr/>
        <p:nvPr/>
      </p:nvGrpSpPr>
      <p:grpSpPr>
        <a:xfrm>
          <a:off x="0" y="0"/>
          <a:ext cx="0" cy="0"/>
          <a:chOff x="0" y="0"/>
          <a:chExt cx="0" cy="0"/>
        </a:xfrm>
      </p:grpSpPr>
      <p:sp>
        <p:nvSpPr>
          <p:cNvPr id="1048607" name="Slide Image Placeholder 1"/>
          <p:cNvSpPr>
            <a:spLocks noChangeAspect="1" noRot="1" noGrp="1"/>
          </p:cNvSpPr>
          <p:nvPr>
            <p:ph type="sldImg"/>
          </p:nvPr>
        </p:nvSpPr>
        <p:spPr/>
      </p:sp>
      <p:sp>
        <p:nvSpPr>
          <p:cNvPr id="1048608" name="Notes Placeholder 2"/>
          <p:cNvSpPr>
            <a:spLocks noGrp="1"/>
          </p:cNvSpPr>
          <p:nvPr>
            <p:ph type="body" idx="1"/>
          </p:nvPr>
        </p:nvSpPr>
        <p:spPr/>
        <p:txBody>
          <a:bodyPr>
            <a:normAutofit/>
          </a:bodyPr>
          <a:p>
            <a:r>
              <a:rPr dirty="0" sz="1200" kern="1200" lang="en-US" smtClean="0">
                <a:solidFill>
                  <a:schemeClr val="tx1"/>
                </a:solidFill>
                <a:latin typeface="+mn-lt"/>
                <a:ea typeface="+mn-ea"/>
                <a:cs typeface="+mn-cs"/>
              </a:rPr>
              <a:t>Statement of Cash Flows
The cash flow statement expounds on the changes of APIX’s cash balances over a certain period of time.
The statement of cash flows (CFS) identifies all sources and uses of cash as well as reconciles the beginning and ending of the cash balances.
The CFS measures how APIX manages and generates cash in order to pay its debt obligations and fund operating expenses.
CFS is derived from the income statement by taking net income and adding or deducting cash from the APIX’s activities.
There are several sources of cash including operations or activities that bring cash into APIX (sales of merchandise and equipment); investing, outside investments that increases in value or generates interests such as land and buildings; as well as financing.
Therefore, CFS indicates to investors how effectively APIX uses its cash in funding its operations, their expansions and how they are financially stable. It also clearly demonstrates their ability to pay up their bills (Needles, Powers, &amp; Crosson, 2013)
</a:t>
            </a:r>
            <a:endParaRPr dirty="0" sz="1200" kern="1200" lang="en-US" smtClean="0">
              <a:solidFill>
                <a:schemeClr val="tx1"/>
              </a:solidFill>
              <a:latin typeface="+mn-lt"/>
              <a:ea typeface="+mn-ea"/>
              <a:cs typeface="+mn-cs"/>
            </a:endParaRPr>
          </a:p>
        </p:txBody>
      </p:sp>
      <p:sp>
        <p:nvSpPr>
          <p:cNvPr id="1048609" name="Slide Number Placeholder 3"/>
          <p:cNvSpPr>
            <a:spLocks noGrp="1"/>
          </p:cNvSpPr>
          <p:nvPr>
            <p:ph type="sldNum" sz="quarter" idx="10"/>
          </p:nvPr>
        </p:nvSpPr>
        <p:spPr/>
        <p:txBody>
          <a:bodyPr/>
          <a:p>
            <a:fld id="{42E44729-3D46-403F-97C7-0E6A6C6BF758}" type="slidenum">
              <a:rPr lang="en-US" smtClean="0"/>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40" name=""/>
        <p:cNvGrpSpPr/>
        <p:nvPr/>
      </p:nvGrpSpPr>
      <p:grpSpPr>
        <a:xfrm>
          <a:off x="0" y="0"/>
          <a:ext cx="0" cy="0"/>
          <a:chOff x="0" y="0"/>
          <a:chExt cx="0" cy="0"/>
        </a:xfrm>
      </p:grpSpPr>
      <p:sp>
        <p:nvSpPr>
          <p:cNvPr id="1048612" name="Slide Image Placeholder 1"/>
          <p:cNvSpPr>
            <a:spLocks noChangeAspect="1" noRot="1" noGrp="1"/>
          </p:cNvSpPr>
          <p:nvPr>
            <p:ph type="sldImg"/>
          </p:nvPr>
        </p:nvSpPr>
        <p:spPr/>
      </p:sp>
      <p:sp>
        <p:nvSpPr>
          <p:cNvPr id="1048613" name="Notes Placeholder 2"/>
          <p:cNvSpPr>
            <a:spLocks noGrp="1"/>
          </p:cNvSpPr>
          <p:nvPr>
            <p:ph type="body" idx="1"/>
          </p:nvPr>
        </p:nvSpPr>
        <p:spPr/>
        <p:txBody>
          <a:bodyPr>
            <a:normAutofit/>
          </a:bodyPr>
          <a:p>
            <a:r>
              <a:rPr dirty="0" sz="1200" kern="1200" lang="en-US" smtClean="0">
                <a:solidFill>
                  <a:schemeClr val="tx1"/>
                </a:solidFill>
                <a:latin typeface="+mn-lt"/>
                <a:ea typeface="+mn-ea"/>
                <a:cs typeface="+mn-cs"/>
              </a:rPr>
              <a:t>Retained Earnings Statement:
The Retained Earnings Statement is known by several names including: Statement of Shareholder’s Equity, Statement of Owner’s Equity, and the Equity Statement. The purpose is to provide a list of the net profits that were kept in APIX during a specific period, and not paid out to 
The retained earnings equation is as follows:
Beginning retained earnings + Net Income – dividends = Ending retained earnings.
The Retained Earnings Statement is used by investors and lenders for viewing APIX’s stock, retained income, and income outflow documentation. Otherwise it is produced for internal use only. 
Note:
It must be made clear that the Balance Sheet, Income Statement, Statement of Cash Flows, and Retained Earnings Statement are inexplicably tied together. The retained earnings total from the Retained Earnings Statement is transferred to the Balance Sheet, the ending cash balance from the Statement of Cash Flows in transferred to the Balance Sheet, and the net income or loss from the Income Statement is transferred to the Statement of Owner’s Equity (Choudhry, 2011)</a:t>
            </a:r>
            <a:endParaRPr dirty="0" sz="1200" kern="1200" lang="en-US" smtClean="0">
              <a:solidFill>
                <a:schemeClr val="tx1"/>
              </a:solidFill>
              <a:latin typeface="+mn-lt"/>
              <a:ea typeface="+mn-ea"/>
              <a:cs typeface="+mn-cs"/>
            </a:endParaRPr>
          </a:p>
        </p:txBody>
      </p:sp>
      <p:sp>
        <p:nvSpPr>
          <p:cNvPr id="1048614" name="Slide Number Placeholder 3"/>
          <p:cNvSpPr>
            <a:spLocks noGrp="1"/>
          </p:cNvSpPr>
          <p:nvPr>
            <p:ph type="sldNum" sz="quarter" idx="10"/>
          </p:nvPr>
        </p:nvSpPr>
        <p:spPr/>
        <p:txBody>
          <a:bodyPr/>
          <a:p>
            <a:fld id="{42E44729-3D46-403F-97C7-0E6A6C6BF758}" type="slidenum">
              <a:rPr lang="en-US" smtClean="0"/>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43" name=""/>
        <p:cNvGrpSpPr/>
        <p:nvPr/>
      </p:nvGrpSpPr>
      <p:grpSpPr>
        <a:xfrm>
          <a:off x="0" y="0"/>
          <a:ext cx="0" cy="0"/>
          <a:chOff x="0" y="0"/>
          <a:chExt cx="0" cy="0"/>
        </a:xfrm>
      </p:grpSpPr>
      <p:sp>
        <p:nvSpPr>
          <p:cNvPr id="1048617" name="Slide Image Placeholder 1"/>
          <p:cNvSpPr>
            <a:spLocks noChangeAspect="1" noRot="1" noGrp="1"/>
          </p:cNvSpPr>
          <p:nvPr>
            <p:ph type="sldImg"/>
          </p:nvPr>
        </p:nvSpPr>
        <p:spPr/>
      </p:sp>
      <p:sp>
        <p:nvSpPr>
          <p:cNvPr id="1048618" name="Notes Placeholder 2"/>
          <p:cNvSpPr>
            <a:spLocks noGrp="1"/>
          </p:cNvSpPr>
          <p:nvPr>
            <p:ph type="body" idx="1"/>
          </p:nvPr>
        </p:nvSpPr>
        <p:spPr/>
        <p:txBody>
          <a:bodyPr>
            <a:normAutofit fontScale="85000" lnSpcReduction="20000"/>
          </a:bodyPr>
          <a:p>
            <a:r>
              <a:rPr dirty="0" sz="1200" kern="1200" lang="en-US" smtClean="0">
                <a:solidFill>
                  <a:schemeClr val="tx1"/>
                </a:solidFill>
                <a:latin typeface="+mn-lt"/>
                <a:ea typeface="+mn-ea"/>
                <a:cs typeface="+mn-cs"/>
              </a:rPr>
              <a:t>Current assets:
Current assets are those assets that are expected to be converted into cash within one year or less. 
APIX’s current assets include cash, accounts receivable, and inventory.
Current assets                        2013               2012
Cash                                 $6,000,000      $5,700,000 
Accounts receivable            $2,350,000      $2,300,000
Inventory                        $12,100,000      $6,500,000
Analysis:
Cash: APIX’s cash account had only a moderate increase of $300,000. Technically not noteworthy, but even a moderate increase is a good thing.
Accounts receivable: APIX’s receivables increased by a moderate $50,000. Not a dramatic increase, but it does prove APIX is constantly working to increase their current share in the market place.
Inventory: APIX’s inventory almost doubled. It is clear that they are preparing themselves for serious growth, and may potentially reduce their manufacturing supplies cost by purchasing in larger quantities, further improving their bottom line. 
Long term assets (noncurrent assets):
Long term assets are those assets that are not expected to be converted into cash within one year or less. 
APIX’s long term assets include: land, building and equipment.
Long term assets                     2013              2012
Land                                 $25,000,000     $20,000,000
Building and equipment     $300,000,000   $300,000,000
Analysis:
Land: This account increased by $5,000,000. This is likely in preparation for their expansion into food packaging, which will require its own production facility.
Building and equipment: This account shows no change. This account will change once the expansion begins, and construction for the new production facility takes place (Stice &amp; Stice, 2013) 
Once construction is completed, the revenues and profits generated by the new venture should more than compensate for the initial expense, as well as provide strong returns for APIX and their investors. </a:t>
            </a:r>
            <a:endParaRPr dirty="0" sz="1200" kern="1200" lang="en-US" smtClean="0">
              <a:solidFill>
                <a:schemeClr val="tx1"/>
              </a:solidFill>
              <a:latin typeface="+mn-lt"/>
              <a:ea typeface="+mn-ea"/>
              <a:cs typeface="+mn-cs"/>
            </a:endParaRPr>
          </a:p>
        </p:txBody>
      </p:sp>
      <p:sp>
        <p:nvSpPr>
          <p:cNvPr id="1048619" name="Slide Number Placeholder 3"/>
          <p:cNvSpPr>
            <a:spLocks noGrp="1"/>
          </p:cNvSpPr>
          <p:nvPr>
            <p:ph type="sldNum" sz="quarter" idx="10"/>
          </p:nvPr>
        </p:nvSpPr>
        <p:spPr/>
        <p:txBody>
          <a:bodyPr/>
          <a:p>
            <a:fld id="{42E44729-3D46-403F-97C7-0E6A6C6BF758}" type="slidenum">
              <a:rPr lang="en-US" smtClean="0"/>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46" name=""/>
        <p:cNvGrpSpPr/>
        <p:nvPr/>
      </p:nvGrpSpPr>
      <p:grpSpPr>
        <a:xfrm>
          <a:off x="0" y="0"/>
          <a:ext cx="0" cy="0"/>
          <a:chOff x="0" y="0"/>
          <a:chExt cx="0" cy="0"/>
        </a:xfrm>
      </p:grpSpPr>
      <p:sp>
        <p:nvSpPr>
          <p:cNvPr id="1048622" name="Slide Image Placeholder 1"/>
          <p:cNvSpPr>
            <a:spLocks noChangeAspect="1" noRot="1" noGrp="1"/>
          </p:cNvSpPr>
          <p:nvPr>
            <p:ph type="sldImg"/>
          </p:nvPr>
        </p:nvSpPr>
        <p:spPr/>
      </p:sp>
      <p:sp>
        <p:nvSpPr>
          <p:cNvPr id="1048623" name="Notes Placeholder 2"/>
          <p:cNvSpPr>
            <a:spLocks noGrp="1"/>
          </p:cNvSpPr>
          <p:nvPr>
            <p:ph type="body" idx="1"/>
          </p:nvPr>
        </p:nvSpPr>
        <p:spPr/>
        <p:txBody>
          <a:bodyPr>
            <a:normAutofit fontScale="70000" lnSpcReduction="20000"/>
          </a:bodyPr>
          <a:p>
            <a:r>
              <a:rPr dirty="0" sz="1200" kern="1200" lang="en-US" smtClean="0">
                <a:solidFill>
                  <a:schemeClr val="tx1"/>
                </a:solidFill>
                <a:latin typeface="+mn-lt"/>
                <a:ea typeface="+mn-ea"/>
                <a:cs typeface="+mn-cs"/>
              </a:rPr>
              <a:t>APIX Liability Analysis</a:t>
            </a:r>
          </a:p>
          <a:p>
            <a:r>
              <a:rPr b="1" dirty="0" sz="1200" kern="1200" lang="en-US" smtClean="0">
                <a:solidFill>
                  <a:schemeClr val="tx1"/>
                </a:solidFill>
                <a:latin typeface="+mn-lt"/>
                <a:ea typeface="+mn-ea"/>
                <a:cs typeface="+mn-cs"/>
              </a:rPr>
              <a:t>Current liabilities:</a:t>
            </a:r>
            <a:endParaRPr dirty="0" sz="1200" kern="1200" lang="en-US" smtClean="0">
              <a:solidFill>
                <a:schemeClr val="tx1"/>
              </a:solidFill>
              <a:latin typeface="+mn-lt"/>
              <a:ea typeface="+mn-ea"/>
              <a:cs typeface="+mn-cs"/>
            </a:endParaRPr>
          </a:p>
          <a:p>
            <a:r>
              <a:rPr dirty="0" sz="1200" kern="1200" lang="en-US" smtClean="0">
                <a:solidFill>
                  <a:schemeClr val="tx1"/>
                </a:solidFill>
                <a:latin typeface="+mn-lt"/>
                <a:ea typeface="+mn-ea"/>
                <a:cs typeface="+mn-cs"/>
              </a:rPr>
              <a:t>Current liabilities are debts APIX owes to its creditors that must be repaid within one year or less.</a:t>
            </a:r>
          </a:p>
          <a:p>
            <a:r>
              <a:rPr dirty="0" sz="1200" kern="1200" lang="en-US" smtClean="0">
                <a:solidFill>
                  <a:schemeClr val="tx1"/>
                </a:solidFill>
                <a:latin typeface="+mn-lt"/>
                <a:ea typeface="+mn-ea"/>
                <a:cs typeface="+mn-cs"/>
              </a:rPr>
              <a:t>APIX’s current liabilities include accounts payable, salaries payable, interest payable, short term notes payable, and taxes payable.</a:t>
            </a:r>
          </a:p>
          <a:p>
            <a:r>
              <a:rPr b="1" dirty="0" sz="1200" kern="1200" lang="en-US" smtClean="0">
                <a:solidFill>
                  <a:schemeClr val="tx1"/>
                </a:solidFill>
                <a:latin typeface="+mn-lt"/>
                <a:ea typeface="+mn-ea"/>
                <a:cs typeface="+mn-cs"/>
              </a:rPr>
              <a:t>Current liabilities                            2013             2012</a:t>
            </a:r>
            <a:endParaRPr dirty="0" sz="1200" kern="1200" lang="en-US" smtClean="0">
              <a:solidFill>
                <a:schemeClr val="tx1"/>
              </a:solidFill>
              <a:latin typeface="+mn-lt"/>
              <a:ea typeface="+mn-ea"/>
              <a:cs typeface="+mn-cs"/>
            </a:endParaRPr>
          </a:p>
          <a:p>
            <a:r>
              <a:rPr dirty="0" sz="1200" kern="1200" lang="en-US" smtClean="0">
                <a:solidFill>
                  <a:schemeClr val="tx1"/>
                </a:solidFill>
                <a:latin typeface="+mn-lt"/>
                <a:ea typeface="+mn-ea"/>
                <a:cs typeface="+mn-cs"/>
              </a:rPr>
              <a:t>Accounts Payable                        $4,600,000     $3,500,000</a:t>
            </a:r>
          </a:p>
          <a:p>
            <a:r>
              <a:rPr dirty="0" sz="1200" kern="1200" lang="en-US" smtClean="0">
                <a:solidFill>
                  <a:schemeClr val="tx1"/>
                </a:solidFill>
                <a:latin typeface="+mn-lt"/>
                <a:ea typeface="+mn-ea"/>
                <a:cs typeface="+mn-cs"/>
              </a:rPr>
              <a:t>Salaries Payable                          $0                 $2,100,000</a:t>
            </a:r>
          </a:p>
          <a:p>
            <a:r>
              <a:rPr dirty="0" sz="1200" kern="1200" lang="en-US" smtClean="0">
                <a:solidFill>
                  <a:schemeClr val="tx1"/>
                </a:solidFill>
                <a:latin typeface="+mn-lt"/>
                <a:ea typeface="+mn-ea"/>
                <a:cs typeface="+mn-cs"/>
              </a:rPr>
              <a:t>Interest Payable                          $1,500,000     $0</a:t>
            </a:r>
          </a:p>
          <a:p>
            <a:r>
              <a:rPr dirty="0" sz="1200" kern="1200" lang="en-US" smtClean="0">
                <a:solidFill>
                  <a:schemeClr val="tx1"/>
                </a:solidFill>
                <a:latin typeface="+mn-lt"/>
                <a:ea typeface="+mn-ea"/>
                <a:cs typeface="+mn-cs"/>
              </a:rPr>
              <a:t>Short Term Notes Payable            $12,000,000   $0</a:t>
            </a:r>
          </a:p>
          <a:p>
            <a:r>
              <a:rPr dirty="0" sz="1200" kern="1200" lang="en-US" smtClean="0">
                <a:solidFill>
                  <a:schemeClr val="tx1"/>
                </a:solidFill>
                <a:latin typeface="+mn-lt"/>
                <a:ea typeface="+mn-ea"/>
                <a:cs typeface="+mn-cs"/>
              </a:rPr>
              <a:t>Taxes Payable                             $0                 $5,600,000</a:t>
            </a:r>
          </a:p>
          <a:p>
            <a:r>
              <a:rPr b="1" dirty="0" sz="1200" kern="1200" lang="en-US" smtClean="0">
                <a:solidFill>
                  <a:schemeClr val="tx1"/>
                </a:solidFill>
                <a:latin typeface="+mn-lt"/>
                <a:ea typeface="+mn-ea"/>
                <a:cs typeface="+mn-cs"/>
              </a:rPr>
              <a:t>Analysis:</a:t>
            </a:r>
            <a:endParaRPr dirty="0" sz="1200" kern="1200" lang="en-US" smtClean="0">
              <a:solidFill>
                <a:schemeClr val="tx1"/>
              </a:solidFill>
              <a:latin typeface="+mn-lt"/>
              <a:ea typeface="+mn-ea"/>
              <a:cs typeface="+mn-cs"/>
            </a:endParaRPr>
          </a:p>
          <a:p>
            <a:r>
              <a:rPr dirty="0" sz="1200" kern="1200" lang="en-US" smtClean="0">
                <a:solidFill>
                  <a:schemeClr val="tx1"/>
                </a:solidFill>
                <a:latin typeface="+mn-lt"/>
                <a:ea typeface="+mn-ea"/>
                <a:cs typeface="+mn-cs"/>
              </a:rPr>
              <a:t>Accounts payable:  Accounts payable increased by $1,100,000 this accounts for a 25 percent increase, but considering APIX doubled their inventory, it is not an issue of concern. At the rate APIX is increasing their business, and paying off their creditors, this amount will be eliminated in a short time (less than one year). </a:t>
            </a:r>
          </a:p>
          <a:p>
            <a:r>
              <a:rPr dirty="0" sz="1200" kern="1200" lang="en-US" smtClean="0">
                <a:solidFill>
                  <a:schemeClr val="tx1"/>
                </a:solidFill>
                <a:latin typeface="+mn-lt"/>
                <a:ea typeface="+mn-ea"/>
                <a:cs typeface="+mn-cs"/>
              </a:rPr>
              <a:t>Salaries payable: The salaries payable account was reduced by $5,600,000 on to zero (0). This account represents salaries that were earned by APIX employees, but had not been paid by APIX. Clearly, APIX worked diligently to eliminate this account and pay all earned salaries. It also shows APIX’s commitment to promptly paying all personnel, and maintaining a positive reputation for their workforce.</a:t>
            </a:r>
          </a:p>
          <a:p>
            <a:r>
              <a:rPr dirty="0" sz="1200" kern="1200" lang="en-US" smtClean="0">
                <a:solidFill>
                  <a:schemeClr val="tx1"/>
                </a:solidFill>
                <a:latin typeface="+mn-lt"/>
                <a:ea typeface="+mn-ea"/>
                <a:cs typeface="+mn-cs"/>
              </a:rPr>
              <a:t>Interest payable: This account has increased by $1,500,000 from zero. This increase comes as no surprise since APIX recently took out a short term note for $12,000,000. Since this account falls under short term liabilities, and should not be an issue since it will be paid off within the year.</a:t>
            </a:r>
          </a:p>
          <a:p>
            <a:r>
              <a:rPr dirty="0" sz="1200" kern="1200" lang="en-US" smtClean="0">
                <a:solidFill>
                  <a:schemeClr val="tx1"/>
                </a:solidFill>
                <a:latin typeface="+mn-lt"/>
                <a:ea typeface="+mn-ea"/>
                <a:cs typeface="+mn-cs"/>
              </a:rPr>
              <a:t>Short term notes payable: This account increased to $12,000,000 from zero. The funds were likely used to pay off much of their short term debt, as well as acquire a large increase in inventory. Since the inventory was purchased to generate revenue, the gains generated by the loan far outweigh the cost of the loan, making it a small price to pay for such large gains. </a:t>
            </a:r>
          </a:p>
          <a:p>
            <a:r>
              <a:rPr dirty="0" sz="1200" kern="1200" lang="en-US" smtClean="0">
                <a:solidFill>
                  <a:schemeClr val="tx1"/>
                </a:solidFill>
                <a:latin typeface="+mn-lt"/>
                <a:ea typeface="+mn-ea"/>
                <a:cs typeface="+mn-cs"/>
              </a:rPr>
              <a:t>Taxes payable: Taxes payable was reduced to zero (0) from its original $5,600,000. Taxes payable represents the amount of taxes APIX owes as of the balance sheet date (December 31, 2013). Clearly taxes have to be paid, and eliminating them from the balance sheet is always a good thing. Basically, this is a normally occurring expense, and is of no real concern. </a:t>
            </a:r>
          </a:p>
          <a:p>
            <a:r>
              <a:rPr b="1" dirty="0" sz="1200" kern="1200" lang="en-US" smtClean="0">
                <a:solidFill>
                  <a:schemeClr val="tx1"/>
                </a:solidFill>
                <a:latin typeface="+mn-lt"/>
                <a:ea typeface="+mn-ea"/>
                <a:cs typeface="+mn-cs"/>
              </a:rPr>
              <a:t>Long term liabilities:</a:t>
            </a:r>
            <a:endParaRPr dirty="0" sz="1200" kern="1200" lang="en-US" smtClean="0">
              <a:solidFill>
                <a:schemeClr val="tx1"/>
              </a:solidFill>
              <a:latin typeface="+mn-lt"/>
              <a:ea typeface="+mn-ea"/>
              <a:cs typeface="+mn-cs"/>
            </a:endParaRPr>
          </a:p>
          <a:p>
            <a:r>
              <a:rPr dirty="0" sz="1200" kern="1200" lang="en-US" smtClean="0">
                <a:solidFill>
                  <a:schemeClr val="tx1"/>
                </a:solidFill>
                <a:latin typeface="+mn-lt"/>
                <a:ea typeface="+mn-ea"/>
                <a:cs typeface="+mn-cs"/>
              </a:rPr>
              <a:t>Long term liabilities are debts APIX owes to its creditors that are expected to mature longer than in one year.</a:t>
            </a:r>
          </a:p>
          <a:p>
            <a:r>
              <a:rPr dirty="0" sz="1200" kern="1200" lang="en-US" smtClean="0">
                <a:solidFill>
                  <a:schemeClr val="tx1"/>
                </a:solidFill>
                <a:latin typeface="+mn-lt"/>
                <a:ea typeface="+mn-ea"/>
                <a:cs typeface="+mn-cs"/>
              </a:rPr>
              <a:t>APIX’s long term liabilities include mortgage payable.</a:t>
            </a:r>
          </a:p>
          <a:p>
            <a:r>
              <a:rPr b="1" dirty="0" sz="1200" kern="1200" lang="en-US" smtClean="0">
                <a:solidFill>
                  <a:schemeClr val="tx1"/>
                </a:solidFill>
                <a:latin typeface="+mn-lt"/>
                <a:ea typeface="+mn-ea"/>
                <a:cs typeface="+mn-cs"/>
              </a:rPr>
              <a:t>Long term liabilities                      2013               2012</a:t>
            </a:r>
            <a:endParaRPr dirty="0" sz="1200" kern="1200" lang="en-US" smtClean="0">
              <a:solidFill>
                <a:schemeClr val="tx1"/>
              </a:solidFill>
              <a:latin typeface="+mn-lt"/>
              <a:ea typeface="+mn-ea"/>
              <a:cs typeface="+mn-cs"/>
            </a:endParaRPr>
          </a:p>
          <a:p>
            <a:r>
              <a:rPr dirty="0" sz="1200" kern="1200" lang="en-US" smtClean="0">
                <a:solidFill>
                  <a:schemeClr val="tx1"/>
                </a:solidFill>
                <a:latin typeface="+mn-lt"/>
                <a:ea typeface="+mn-ea"/>
                <a:cs typeface="+mn-cs"/>
              </a:rPr>
              <a:t>Mortgage Payable                      $54,950,000    $100,000,000</a:t>
            </a:r>
          </a:p>
          <a:p>
            <a:r>
              <a:rPr b="1" dirty="0" sz="1200" kern="1200" lang="en-US" smtClean="0">
                <a:solidFill>
                  <a:schemeClr val="tx1"/>
                </a:solidFill>
                <a:latin typeface="+mn-lt"/>
                <a:ea typeface="+mn-ea"/>
                <a:cs typeface="+mn-cs"/>
              </a:rPr>
              <a:t>Analysis:</a:t>
            </a:r>
            <a:endParaRPr dirty="0" sz="1200" kern="1200" lang="en-US" smtClean="0">
              <a:solidFill>
                <a:schemeClr val="tx1"/>
              </a:solidFill>
              <a:latin typeface="+mn-lt"/>
              <a:ea typeface="+mn-ea"/>
              <a:cs typeface="+mn-cs"/>
            </a:endParaRPr>
          </a:p>
          <a:p>
            <a:r>
              <a:rPr dirty="0" sz="1200" kern="1200" lang="en-US" smtClean="0">
                <a:solidFill>
                  <a:schemeClr val="tx1"/>
                </a:solidFill>
                <a:latin typeface="+mn-lt"/>
                <a:ea typeface="+mn-ea"/>
                <a:cs typeface="+mn-cs"/>
              </a:rPr>
              <a:t>The only long term liability is a mortgage which was reduced by 45 percent in one year. At the rate APIX is paying down the mortgage, it will be just over a year before the account is eliminated. Clearly, APIX is working hard to quickly eliminate their debt, and dramatically improve their bottom line. This effort also shows potential investors APIX’s commitment to be a solid, reliable, and expanding investment.</a:t>
            </a:r>
          </a:p>
        </p:txBody>
      </p:sp>
      <p:sp>
        <p:nvSpPr>
          <p:cNvPr id="1048624" name="Slide Number Placeholder 3"/>
          <p:cNvSpPr>
            <a:spLocks noGrp="1"/>
          </p:cNvSpPr>
          <p:nvPr>
            <p:ph type="sldNum" sz="quarter" idx="10"/>
          </p:nvPr>
        </p:nvSpPr>
        <p:spPr/>
        <p:txBody>
          <a:bodyPr/>
          <a:p>
            <a:fld id="{42E44729-3D46-403F-97C7-0E6A6C6BF758}" type="slidenum">
              <a:rPr lang="en-US" smtClean="0"/>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49" name=""/>
        <p:cNvGrpSpPr/>
        <p:nvPr/>
      </p:nvGrpSpPr>
      <p:grpSpPr>
        <a:xfrm>
          <a:off x="0" y="0"/>
          <a:ext cx="0" cy="0"/>
          <a:chOff x="0" y="0"/>
          <a:chExt cx="0" cy="0"/>
        </a:xfrm>
      </p:grpSpPr>
      <p:sp>
        <p:nvSpPr>
          <p:cNvPr id="1048627" name="Slide Image Placeholder 1"/>
          <p:cNvSpPr>
            <a:spLocks noChangeAspect="1" noRot="1" noGrp="1"/>
          </p:cNvSpPr>
          <p:nvPr>
            <p:ph type="sldImg"/>
          </p:nvPr>
        </p:nvSpPr>
        <p:spPr/>
      </p:sp>
      <p:sp>
        <p:nvSpPr>
          <p:cNvPr id="1048628" name="Notes Placeholder 2"/>
          <p:cNvSpPr>
            <a:spLocks noGrp="1"/>
          </p:cNvSpPr>
          <p:nvPr>
            <p:ph type="body" idx="1"/>
          </p:nvPr>
        </p:nvSpPr>
        <p:spPr/>
        <p:txBody>
          <a:bodyPr>
            <a:normAutofit/>
          </a:bodyPr>
          <a:p>
            <a:r>
              <a:rPr dirty="0" sz="1200" kern="1200" lang="en-US" smtClean="0">
                <a:solidFill>
                  <a:schemeClr val="tx1"/>
                </a:solidFill>
                <a:latin typeface="+mn-lt"/>
                <a:ea typeface="+mn-ea"/>
                <a:cs typeface="+mn-cs"/>
              </a:rPr>
              <a:t>APIX Profit Analysis</a:t>
            </a:r>
          </a:p>
          <a:p>
            <a:r>
              <a:rPr b="1" dirty="0" sz="1200" kern="1200" lang="en-US" smtClean="0">
                <a:solidFill>
                  <a:schemeClr val="tx1"/>
                </a:solidFill>
                <a:latin typeface="+mn-lt"/>
                <a:ea typeface="+mn-ea"/>
                <a:cs typeface="+mn-cs"/>
              </a:rPr>
              <a:t>Net Income:</a:t>
            </a:r>
            <a:endParaRPr dirty="0" sz="1200" kern="1200" lang="en-US" smtClean="0">
              <a:solidFill>
                <a:schemeClr val="tx1"/>
              </a:solidFill>
              <a:latin typeface="+mn-lt"/>
              <a:ea typeface="+mn-ea"/>
              <a:cs typeface="+mn-cs"/>
            </a:endParaRPr>
          </a:p>
          <a:p>
            <a:r>
              <a:rPr dirty="0" sz="1200" kern="1200" lang="en-US" smtClean="0">
                <a:solidFill>
                  <a:schemeClr val="tx1"/>
                </a:solidFill>
                <a:latin typeface="+mn-lt"/>
                <a:ea typeface="+mn-ea"/>
                <a:cs typeface="+mn-cs"/>
              </a:rPr>
              <a:t>Net Income, also known as net earnings, is found on the Income Statement, and is calculated by deducting all expenses from the total income, so the formula is as follows:</a:t>
            </a:r>
          </a:p>
          <a:p>
            <a:r>
              <a:rPr dirty="0" sz="1200" kern="1200" lang="en-US" smtClean="0">
                <a:solidFill>
                  <a:schemeClr val="tx1"/>
                </a:solidFill>
                <a:latin typeface="+mn-lt"/>
                <a:ea typeface="+mn-ea"/>
                <a:cs typeface="+mn-cs"/>
              </a:rPr>
              <a:t>Net Income = Total Income – Total Expenses.</a:t>
            </a:r>
          </a:p>
          <a:p>
            <a:r>
              <a:rPr dirty="0" sz="1200" kern="1200" lang="en-US" smtClean="0">
                <a:solidFill>
                  <a:schemeClr val="tx1"/>
                </a:solidFill>
                <a:latin typeface="+mn-lt"/>
                <a:ea typeface="+mn-ea"/>
                <a:cs typeface="+mn-cs"/>
              </a:rPr>
              <a:t>The result will either be a net profit or a net loss, and indicates the efficiency at which APIX generates profit from their revenues, as well as their profitability. </a:t>
            </a:r>
          </a:p>
          <a:p>
            <a:r>
              <a:rPr dirty="0" sz="1200" kern="1200" lang="en-US" smtClean="0">
                <a:solidFill>
                  <a:schemeClr val="tx1"/>
                </a:solidFill>
                <a:latin typeface="+mn-lt"/>
                <a:ea typeface="+mn-ea"/>
                <a:cs typeface="+mn-cs"/>
              </a:rPr>
              <a:t>An increase in net income increases Retained Earnings, and Stockholder’s Equity. A net loss reduces Retained Earnings, and Stockholder’s Equity. </a:t>
            </a:r>
          </a:p>
          <a:p>
            <a:r>
              <a:rPr b="1" dirty="0" sz="1200" kern="1200" lang="en-US" smtClean="0">
                <a:solidFill>
                  <a:schemeClr val="tx1"/>
                </a:solidFill>
                <a:latin typeface="+mn-lt"/>
                <a:ea typeface="+mn-ea"/>
                <a:cs typeface="+mn-cs"/>
              </a:rPr>
              <a:t>APIX’s figures                       2013                   2012</a:t>
            </a:r>
            <a:endParaRPr dirty="0" sz="1200" kern="1200" lang="en-US" smtClean="0">
              <a:solidFill>
                <a:schemeClr val="tx1"/>
              </a:solidFill>
              <a:latin typeface="+mn-lt"/>
              <a:ea typeface="+mn-ea"/>
              <a:cs typeface="+mn-cs"/>
            </a:endParaRPr>
          </a:p>
          <a:p>
            <a:r>
              <a:rPr dirty="0" sz="1200" kern="1200" lang="en-US" smtClean="0">
                <a:solidFill>
                  <a:schemeClr val="tx1"/>
                </a:solidFill>
                <a:latin typeface="+mn-lt"/>
                <a:ea typeface="+mn-ea"/>
                <a:cs typeface="+mn-cs"/>
              </a:rPr>
              <a:t>Net Income                      $26,250,000          $6,500,000   </a:t>
            </a:r>
          </a:p>
          <a:p>
            <a:r>
              <a:rPr b="1" dirty="0" sz="1200" kern="1200" lang="en-US" smtClean="0">
                <a:solidFill>
                  <a:schemeClr val="tx1"/>
                </a:solidFill>
                <a:latin typeface="+mn-lt"/>
                <a:ea typeface="+mn-ea"/>
                <a:cs typeface="+mn-cs"/>
              </a:rPr>
              <a:t>Analysis:</a:t>
            </a:r>
            <a:endParaRPr dirty="0" sz="1200" kern="1200" lang="en-US" smtClean="0">
              <a:solidFill>
                <a:schemeClr val="tx1"/>
              </a:solidFill>
              <a:latin typeface="+mn-lt"/>
              <a:ea typeface="+mn-ea"/>
              <a:cs typeface="+mn-cs"/>
            </a:endParaRPr>
          </a:p>
          <a:p>
            <a:r>
              <a:rPr dirty="0" sz="1200" kern="1200" lang="en-US" smtClean="0">
                <a:solidFill>
                  <a:schemeClr val="tx1"/>
                </a:solidFill>
                <a:latin typeface="+mn-lt"/>
                <a:ea typeface="+mn-ea"/>
                <a:cs typeface="+mn-cs"/>
              </a:rPr>
              <a:t>        </a:t>
            </a:r>
            <a:br>
              <a:rPr dirty="0" sz="1200" kern="1200" lang="en-US" smtClean="0">
                <a:solidFill>
                  <a:schemeClr val="tx1"/>
                </a:solidFill>
                <a:latin typeface="+mn-lt"/>
                <a:ea typeface="+mn-ea"/>
                <a:cs typeface="+mn-cs"/>
              </a:rPr>
            </a:br>
            <a:r>
              <a:rPr dirty="0" sz="1200" kern="1200" lang="en-US" smtClean="0">
                <a:solidFill>
                  <a:schemeClr val="tx1"/>
                </a:solidFill>
                <a:latin typeface="+mn-lt"/>
                <a:ea typeface="+mn-ea"/>
                <a:cs typeface="+mn-cs"/>
              </a:rPr>
              <a:t>APIX’s net income increased by 400% it clearly shows their ability to reduce costs, and dramatically improving their bottom line. This also had an equally positive increase in retained earnings by more than 700 percent, as well as stockholder’s equity by 25 percent. </a:t>
            </a:r>
          </a:p>
        </p:txBody>
      </p:sp>
      <p:sp>
        <p:nvSpPr>
          <p:cNvPr id="1048629" name="Slide Number Placeholder 3"/>
          <p:cNvSpPr>
            <a:spLocks noGrp="1"/>
          </p:cNvSpPr>
          <p:nvPr>
            <p:ph type="sldNum" sz="quarter" idx="10"/>
          </p:nvPr>
        </p:nvSpPr>
        <p:spPr/>
        <p:txBody>
          <a:bodyPr/>
          <a:p>
            <a:fld id="{42E44729-3D46-403F-97C7-0E6A6C6BF758}" type="slidenum">
              <a:rPr lang="en-US" smtClean="0"/>
              <a:t>9</a:t>
            </a:fld>
            <a:endParaRPr lang="en-US"/>
          </a:p>
        </p:txBody>
      </p:sp>
    </p:spTree>
  </p:cSld>
  <p:clrMapOvr>
    <a:masterClrMapping/>
  </p:clrMapOvr>
</p:notes>
</file>

<file path=ppt/notesSlides/notesSlide8.xml><?xml version="1.0" encoding="UTF-8" standalone="yes"?>
<p:notes xmlns:a="http://schemas.openxmlformats.org/drawingml/2006/main" xmlns:r="http://schemas.openxmlformats.org/officeDocument/2006/relationships" xmlns:p="http://schemas.openxmlformats.org/presentationml/2006/main"><p:cSld><p:spTree><p:nvGrpSpPr><p:cNvPr id="52" name=""/><p:cNvGrpSpPr/><p:nvPr/></p:nvGrpSpPr><p:grpSpPr><a:xfrm><a:off x="0" y="0"/><a:ext cx="0" cy="0"/><a:chOff x="0" y="0"/><a:chExt cx="0" cy="0"/></a:xfrm></p:grpSpPr><p:sp><p:nvSpPr><p:cNvPr id="1048632" name="Slide Image Placeholder 1"/><p:cNvSpPr><a:spLocks noChangeAspect="1" noRot="1" noGrp="1"/></p:cNvSpPr><p:nvPr><p:ph type="sldImg"/></p:nvPr></p:nvSpPr><p:spPr/></p:sp><p:sp><p:nvSpPr><p:cNvPr id="1048633" name="Notes Placeholder 2"/><p:cNvSpPr><a:spLocks noGrp="1"/></p:cNvSpPr><p:nvPr><p:ph type="body" idx="1"/></p:nvPr></p:nvSpPr><p:spPr/><p:txBody><a:bodyPr><a:normAutofit fontScale="55000" lnSpcReduction="20000"/></a:bodyPr><a:p><a:r><a:rPr dirty="0" sz="1200" kern="1200" lang="en-US" smtClean="0"><a:solidFill><a:schemeClr val="tx1"/></a:solidFill><a:latin typeface="+mn-lt"/><a:ea typeface="+mn-ea"/><a:cs typeface="+mn-cs"/></a:rPr><a:t>Common Stock:Common stock constitutes the majority of stock issued by most corporations, is issued in shares, and represents ownership to the share holder. For APIX it is the only stock listed on the balance sheet. Each share can receive dividends based on APIX’s profit performance, and provides the shareholder one vote per share to elect members to APIX’s Board of Directors On the upside, common stock historically receives the highest return on investment. On the downside, common stock is the last to be paid in the event the company declares bankruptcy APIX figures                      2013                2012Common Stock              $60,000,000      $60,000,000Analysis:In the case of common stock, there is no change. APIX is seeking to fund their expansion into food packaging through outside investors, instead of selling stock. I find it interesting that APIX has common stock on their balance sheet, yet they are a privately owned company. I suspect the ownership holds those shares, or has not released them from public sale. It is also potentially possible APIX is holding those shares in the event they need to raise funds through the sale of those shares.Retained Earnings:Retained earnings represent the portion of net income that was retained (not paid out in dividends) by APIX from the previous year, and are calculated with the following formula: Beginning retained earnings + net income during the period – dividends paid = ending retained earnings.It is also a major component of stockholder’s equity, which is calculated with the following equation:Stockholders Equity = Par value of common stock + paid in capital + retained earnings. APIX figures                       2013                 2012Retained Earnings         $24,550,000         $3,300,000Analysis:The retained earnings account has grown by more than seven fold. APIX has clearly used some of the recently financed funds to increase their retained earnings, all in an effort to ensure they are more than capable of supporting their increased short term debt, routine monthly expenses, as well as prepare themselves for the upcoming increases in cost associated with their planned expansion into food packaging.Gross Margin:Gross margin is also known as gross margin percentage, gross profits, and gross margin on sales. The gross margin determines APIX’s earnings from the sales of their manufactured goods, and services they offer, but does not include selling and administrative costs.The formula for calculating gross margin is as follows:Gross Margin = Net Sales – Cost of Goods Sold. The gross margin percentage states the gross margin as a percentage, and is calculated with the following formula:Gross Margin Percentage = (Net Sales - Cost of Goods Sold)/Net Sales.The gross margin will vary based on whether an organization manufactures their product or provides services. Manufactured products have a lower profit margin than selling services, and this is because manufacturing has more costs associated with the product than do services. In the case of APIX, their profit margin will be lower because they manufacture daily and weekly periodicals, and their product requires equipment, supplies, and labor to produce their product.  For APIX, the gross margin helps them monitor profitability trends (Choudhry, 2011). An increase in gross margin represents improved efficiency and profitability, while a decrease indicates inefficiency and a reduction in APIX’s ability to compete. APIX figures                       2013                 2012Gross Margin                $97,850,000         $74,500,000Analysis:The gross margin increased by 24 percent, which is a clear indicator of APIX’s ability to reduce costs associated with production.</a:t></a:r><a:endParaRPr dirty="0" sz="1200" kern="1200" lang="en-US" smtClean="0"><a:solidFill><a:schemeClr val="tx1"/></a:solidFill><a:latin typeface="+mn-lt"/><a:ea typeface="+mn-ea"/><a:cs typeface="+mn-cs"/></a:endParaRPr></a:p></p:txBody></p:sp><p:sp><p:nvSpPr><p:cNvPr id="1048634" name="Slide Number Placeholder 3"/><p:cNvSpPr><a:spLocks noGrp="1"/></p:cNvSpPr><p:nvPr><p:ph type="sldNum" sz="quarter" idx="10"/></p:nvPr></p:nvSpPr><p:spPr/><p:txBody><a:bodyPr/><a:p><a:fld id="{42E44729-3D46-403F-97C7-0E6A6C6BF758}" type="slidenum"><a:rPr lang="en-US" smtClean="0"/><a:t>10</a:t></a:fld><a:endParaRPr lang="en-US"/></a:p></p:txBody></p:sp></p:spTree></p:cSld><p:clrMapOvr><a:masterClrMapping/></p:clrMapOvr></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55" name=""/>
        <p:cNvGrpSpPr/>
        <p:nvPr/>
      </p:nvGrpSpPr>
      <p:grpSpPr>
        <a:xfrm>
          <a:off x="0" y="0"/>
          <a:ext cx="0" cy="0"/>
          <a:chOff x="0" y="0"/>
          <a:chExt cx="0" cy="0"/>
        </a:xfrm>
      </p:grpSpPr>
      <p:sp>
        <p:nvSpPr>
          <p:cNvPr id="1048637" name="Slide Image Placeholder 1"/>
          <p:cNvSpPr>
            <a:spLocks noChangeAspect="1" noRot="1" noGrp="1"/>
          </p:cNvSpPr>
          <p:nvPr>
            <p:ph type="sldImg"/>
          </p:nvPr>
        </p:nvSpPr>
        <p:spPr/>
      </p:sp>
      <p:sp>
        <p:nvSpPr>
          <p:cNvPr id="1048638" name="Notes Placeholder 2"/>
          <p:cNvSpPr>
            <a:spLocks noGrp="1"/>
          </p:cNvSpPr>
          <p:nvPr>
            <p:ph type="body" idx="1"/>
          </p:nvPr>
        </p:nvSpPr>
        <p:spPr/>
        <p:txBody>
          <a:bodyPr>
            <a:normAutofit fontScale="77500" lnSpcReduction="20000"/>
          </a:bodyPr>
          <a:p>
            <a:r>
              <a:rPr b="1" dirty="0" sz="1200" kern="1200" lang="en-US" smtClean="0">
                <a:solidFill>
                  <a:schemeClr val="tx1"/>
                </a:solidFill>
                <a:latin typeface="+mn-lt"/>
                <a:ea typeface="+mn-ea"/>
                <a:cs typeface="+mn-cs"/>
              </a:rPr>
              <a:t>Selling, general and administrative expenses/SG&amp;A:</a:t>
            </a:r>
            <a:endParaRPr dirty="0" sz="1200" kern="1200" lang="en-US" smtClean="0">
              <a:solidFill>
                <a:schemeClr val="tx1"/>
              </a:solidFill>
              <a:latin typeface="+mn-lt"/>
              <a:ea typeface="+mn-ea"/>
              <a:cs typeface="+mn-cs"/>
            </a:endParaRPr>
          </a:p>
          <a:p>
            <a:r>
              <a:rPr dirty="0" sz="1200" kern="1200" lang="en-US" smtClean="0">
                <a:solidFill>
                  <a:schemeClr val="tx1"/>
                </a:solidFill>
                <a:latin typeface="+mn-lt"/>
                <a:ea typeface="+mn-ea"/>
                <a:cs typeface="+mn-cs"/>
              </a:rPr>
              <a:t>SG&amp;A, are costs related to the sale, promotion, shipment and distribution of APIX products and services (newspaper advertising inserts), and costs related to the management of APIX. Examples include: commissions from sales, advertising, sales, payroll costs (executive and office payroll), office equipment and supplies, rent, and utilities. More precisely, costs not associated with the manufacturing of APIX products.  </a:t>
            </a:r>
          </a:p>
          <a:p>
            <a:r>
              <a:rPr b="1" dirty="0" sz="1200" kern="1200" lang="en-US" smtClean="0">
                <a:solidFill>
                  <a:schemeClr val="tx1"/>
                </a:solidFill>
                <a:latin typeface="+mn-lt"/>
                <a:ea typeface="+mn-ea"/>
                <a:cs typeface="+mn-cs"/>
              </a:rPr>
              <a:t>APIX’s figures                       2013                 2012</a:t>
            </a:r>
            <a:endParaRPr dirty="0" sz="1200" kern="1200" lang="en-US" smtClean="0">
              <a:solidFill>
                <a:schemeClr val="tx1"/>
              </a:solidFill>
              <a:latin typeface="+mn-lt"/>
              <a:ea typeface="+mn-ea"/>
              <a:cs typeface="+mn-cs"/>
            </a:endParaRPr>
          </a:p>
          <a:p>
            <a:r>
              <a:rPr dirty="0" sz="1200" kern="1200" lang="en-US" smtClean="0">
                <a:solidFill>
                  <a:schemeClr val="tx1"/>
                </a:solidFill>
                <a:latin typeface="+mn-lt"/>
                <a:ea typeface="+mn-ea"/>
                <a:cs typeface="+mn-cs"/>
              </a:rPr>
              <a:t>SG&amp;A                           ($29,100,000)    ($32,000,000)</a:t>
            </a:r>
          </a:p>
          <a:p>
            <a:r>
              <a:rPr b="1" dirty="0" sz="1200" kern="1200" lang="en-US" smtClean="0">
                <a:solidFill>
                  <a:schemeClr val="tx1"/>
                </a:solidFill>
                <a:latin typeface="+mn-lt"/>
                <a:ea typeface="+mn-ea"/>
                <a:cs typeface="+mn-cs"/>
              </a:rPr>
              <a:t>Analysis:</a:t>
            </a:r>
            <a:endParaRPr dirty="0" sz="1200" kern="1200" lang="en-US" smtClean="0">
              <a:solidFill>
                <a:schemeClr val="tx1"/>
              </a:solidFill>
              <a:latin typeface="+mn-lt"/>
              <a:ea typeface="+mn-ea"/>
              <a:cs typeface="+mn-cs"/>
            </a:endParaRPr>
          </a:p>
          <a:p>
            <a:r>
              <a:rPr dirty="0" sz="1200" kern="1200" lang="en-US" smtClean="0">
                <a:solidFill>
                  <a:schemeClr val="tx1"/>
                </a:solidFill>
                <a:latin typeface="+mn-lt"/>
                <a:ea typeface="+mn-ea"/>
                <a:cs typeface="+mn-cs"/>
              </a:rPr>
              <a:t>SG&amp;A was reduced by $2,900,000, and is a clear indication of APIX’s ability to streamline their expenses, and to make every possible improvement to their bottom line. </a:t>
            </a:r>
          </a:p>
          <a:p>
            <a:r>
              <a:rPr b="1" dirty="0" sz="1200" kern="1200" lang="en-US" smtClean="0">
                <a:solidFill>
                  <a:schemeClr val="tx1"/>
                </a:solidFill>
                <a:latin typeface="+mn-lt"/>
                <a:ea typeface="+mn-ea"/>
                <a:cs typeface="+mn-cs"/>
              </a:rPr>
              <a:t>Depreciation expense:</a:t>
            </a:r>
            <a:endParaRPr dirty="0" sz="1200" kern="1200" lang="en-US" smtClean="0">
              <a:solidFill>
                <a:schemeClr val="tx1"/>
              </a:solidFill>
              <a:latin typeface="+mn-lt"/>
              <a:ea typeface="+mn-ea"/>
              <a:cs typeface="+mn-cs"/>
            </a:endParaRPr>
          </a:p>
          <a:p>
            <a:r>
              <a:rPr dirty="0" sz="1200" kern="1200" lang="en-US" smtClean="0">
                <a:solidFill>
                  <a:schemeClr val="tx1"/>
                </a:solidFill>
                <a:latin typeface="+mn-lt"/>
                <a:ea typeface="+mn-ea"/>
                <a:cs typeface="+mn-cs"/>
              </a:rPr>
              <a:t>Depreciation expense reduces the value of long term assets over their estimated useful life on APIX’s balance sheet. The assets can include building, equipment, company vehicles, and so on. Depreciation reduces APIX’s net income on the income statement, but involves no actual transfer of cash, since no cash is actually involved in the process. </a:t>
            </a:r>
          </a:p>
          <a:p>
            <a:r>
              <a:rPr b="1" dirty="0" sz="1200" kern="1200" lang="en-US" smtClean="0">
                <a:solidFill>
                  <a:schemeClr val="tx1"/>
                </a:solidFill>
                <a:latin typeface="+mn-lt"/>
                <a:ea typeface="+mn-ea"/>
                <a:cs typeface="+mn-cs"/>
              </a:rPr>
              <a:t>APIX’s figures                      2013                  2012</a:t>
            </a:r>
            <a:endParaRPr dirty="0" sz="1200" kern="1200" lang="en-US" smtClean="0">
              <a:solidFill>
                <a:schemeClr val="tx1"/>
              </a:solidFill>
              <a:latin typeface="+mn-lt"/>
              <a:ea typeface="+mn-ea"/>
              <a:cs typeface="+mn-cs"/>
            </a:endParaRPr>
          </a:p>
          <a:p>
            <a:r>
              <a:rPr dirty="0" sz="1200" kern="1200" lang="en-US" smtClean="0">
                <a:solidFill>
                  <a:schemeClr val="tx1"/>
                </a:solidFill>
                <a:latin typeface="+mn-lt"/>
                <a:ea typeface="+mn-ea"/>
                <a:cs typeface="+mn-cs"/>
              </a:rPr>
              <a:t>Depreciation Expense    ($27,850,000)      ($26,000,000)</a:t>
            </a:r>
          </a:p>
          <a:p>
            <a:r>
              <a:rPr b="1" dirty="0" sz="1200" kern="1200" lang="en-US" smtClean="0">
                <a:solidFill>
                  <a:schemeClr val="tx1"/>
                </a:solidFill>
                <a:latin typeface="+mn-lt"/>
                <a:ea typeface="+mn-ea"/>
                <a:cs typeface="+mn-cs"/>
              </a:rPr>
              <a:t>Analysis:</a:t>
            </a:r>
            <a:endParaRPr dirty="0" sz="1200" kern="1200" lang="en-US" smtClean="0">
              <a:solidFill>
                <a:schemeClr val="tx1"/>
              </a:solidFill>
              <a:latin typeface="+mn-lt"/>
              <a:ea typeface="+mn-ea"/>
              <a:cs typeface="+mn-cs"/>
            </a:endParaRPr>
          </a:p>
          <a:p>
            <a:r>
              <a:rPr dirty="0" sz="1200" kern="1200" lang="en-US" smtClean="0">
                <a:solidFill>
                  <a:schemeClr val="tx1"/>
                </a:solidFill>
                <a:latin typeface="+mn-lt"/>
                <a:ea typeface="+mn-ea"/>
                <a:cs typeface="+mn-cs"/>
              </a:rPr>
              <a:t>      </a:t>
            </a:r>
          </a:p>
          <a:p>
            <a:r>
              <a:rPr dirty="0" sz="1200" kern="1200" lang="en-US" smtClean="0">
                <a:solidFill>
                  <a:schemeClr val="tx1"/>
                </a:solidFill>
                <a:latin typeface="+mn-lt"/>
                <a:ea typeface="+mn-ea"/>
                <a:cs typeface="+mn-cs"/>
              </a:rPr>
              <a:t>Depreciation expense increased by $1,850,000, which would coincide with their recent acquisition of land, and is normally accompanies with any large property acquisition. </a:t>
            </a:r>
          </a:p>
          <a:p>
            <a:r>
              <a:rPr b="1" dirty="0" sz="1200" kern="1200" lang="en-US" smtClean="0">
                <a:solidFill>
                  <a:schemeClr val="tx1"/>
                </a:solidFill>
                <a:latin typeface="+mn-lt"/>
                <a:ea typeface="+mn-ea"/>
                <a:cs typeface="+mn-cs"/>
              </a:rPr>
              <a:t>Interest Expense:</a:t>
            </a:r>
            <a:endParaRPr dirty="0" sz="1200" kern="1200" lang="en-US" smtClean="0">
              <a:solidFill>
                <a:schemeClr val="tx1"/>
              </a:solidFill>
              <a:latin typeface="+mn-lt"/>
              <a:ea typeface="+mn-ea"/>
              <a:cs typeface="+mn-cs"/>
            </a:endParaRPr>
          </a:p>
          <a:p>
            <a:r>
              <a:rPr dirty="0" sz="1200" kern="1200" lang="en-US" smtClean="0">
                <a:solidFill>
                  <a:schemeClr val="tx1"/>
                </a:solidFill>
                <a:latin typeface="+mn-lt"/>
                <a:ea typeface="+mn-ea"/>
                <a:cs typeface="+mn-cs"/>
              </a:rPr>
              <a:t>Interest expense is the cost of interest associated with financing including: loans, mortgages, corporate bonds, and business lines of credit, and appears on APIX’s income statement for the time frame from which it was accrued. A benefit of interest expense is it provides APIX a tax deduction </a:t>
            </a:r>
          </a:p>
          <a:p>
            <a:r>
              <a:rPr dirty="0" sz="1200" kern="1200" lang="en-US" smtClean="0">
                <a:solidFill>
                  <a:schemeClr val="tx1"/>
                </a:solidFill>
                <a:latin typeface="+mn-lt"/>
                <a:ea typeface="+mn-ea"/>
                <a:cs typeface="+mn-cs"/>
              </a:rPr>
              <a:t> </a:t>
            </a:r>
          </a:p>
          <a:p>
            <a:r>
              <a:rPr b="1" dirty="0" sz="1200" kern="1200" lang="en-US" smtClean="0">
                <a:solidFill>
                  <a:schemeClr val="tx1"/>
                </a:solidFill>
                <a:latin typeface="+mn-lt"/>
                <a:ea typeface="+mn-ea"/>
                <a:cs typeface="+mn-cs"/>
              </a:rPr>
              <a:t>APIX’s figures                      2013                  2012                    </a:t>
            </a:r>
            <a:endParaRPr dirty="0" sz="1200" kern="1200" lang="en-US" smtClean="0">
              <a:solidFill>
                <a:schemeClr val="tx1"/>
              </a:solidFill>
              <a:latin typeface="+mn-lt"/>
              <a:ea typeface="+mn-ea"/>
              <a:cs typeface="+mn-cs"/>
            </a:endParaRPr>
          </a:p>
          <a:p>
            <a:r>
              <a:rPr dirty="0" sz="1200" kern="1200" lang="en-US" smtClean="0">
                <a:solidFill>
                  <a:schemeClr val="tx1"/>
                </a:solidFill>
                <a:latin typeface="+mn-lt"/>
                <a:ea typeface="+mn-ea"/>
                <a:cs typeface="+mn-cs"/>
              </a:rPr>
              <a:t>Interest Expense             ($7,500,000)       ($6,000,000)</a:t>
            </a:r>
          </a:p>
          <a:p>
            <a:r>
              <a:rPr b="1" dirty="0" sz="1200" kern="1200" lang="en-US" smtClean="0">
                <a:solidFill>
                  <a:schemeClr val="tx1"/>
                </a:solidFill>
                <a:latin typeface="+mn-lt"/>
                <a:ea typeface="+mn-ea"/>
                <a:cs typeface="+mn-cs"/>
              </a:rPr>
              <a:t>Analysis:</a:t>
            </a:r>
            <a:endParaRPr dirty="0" sz="1200" kern="1200" lang="en-US" smtClean="0">
              <a:solidFill>
                <a:schemeClr val="tx1"/>
              </a:solidFill>
              <a:latin typeface="+mn-lt"/>
              <a:ea typeface="+mn-ea"/>
              <a:cs typeface="+mn-cs"/>
            </a:endParaRPr>
          </a:p>
          <a:p>
            <a:r>
              <a:rPr dirty="0" sz="1200" kern="1200" lang="en-US" smtClean="0">
                <a:solidFill>
                  <a:schemeClr val="tx1"/>
                </a:solidFill>
                <a:latin typeface="+mn-lt"/>
                <a:ea typeface="+mn-ea"/>
                <a:cs typeface="+mn-cs"/>
              </a:rPr>
              <a:t>Interest expense increased by $1,500,000 which coinciding with their recent short term note payable of $12,000,000. This is of little concern since it is a normal part of doing business, and the gains generated by the purchase of land for the planned expansion into food packaging will more than outweigh the cost of financing.</a:t>
            </a:r>
          </a:p>
          <a:p>
            <a:endParaRPr dirty="0" lang="en-US"/>
          </a:p>
        </p:txBody>
      </p:sp>
      <p:sp>
        <p:nvSpPr>
          <p:cNvPr id="1048639" name="Slide Number Placeholder 3"/>
          <p:cNvSpPr>
            <a:spLocks noGrp="1"/>
          </p:cNvSpPr>
          <p:nvPr>
            <p:ph type="sldNum" sz="quarter" idx="10"/>
          </p:nvPr>
        </p:nvSpPr>
        <p:spPr/>
        <p:txBody>
          <a:bodyPr/>
          <a:p>
            <a:fld id="{42E44729-3D46-403F-97C7-0E6A6C6BF758}" type="slidenum">
              <a:rPr lang="en-US" smtClean="0"/>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Title Slide">
    <p:spTree>
      <p:nvGrpSpPr>
        <p:cNvPr id="24" name=""/>
        <p:cNvGrpSpPr/>
        <p:nvPr/>
      </p:nvGrpSpPr>
      <p:grpSpPr>
        <a:xfrm>
          <a:off x="0" y="0"/>
          <a:ext cx="0" cy="0"/>
          <a:chOff x="0" y="0"/>
          <a:chExt cx="0" cy="0"/>
        </a:xfrm>
      </p:grpSpPr>
      <p:sp>
        <p:nvSpPr>
          <p:cNvPr id="1048581" name="Title 1"/>
          <p:cNvSpPr>
            <a:spLocks noGrp="1"/>
          </p:cNvSpPr>
          <p:nvPr>
            <p:ph type="ctrTitle"/>
          </p:nvPr>
        </p:nvSpPr>
        <p:spPr>
          <a:xfrm>
            <a:off x="685800" y="2130425"/>
            <a:ext cx="7772400" cy="1470025"/>
          </a:xfrm>
        </p:spPr>
        <p:txBody>
          <a:bodyPr/>
          <a:p>
            <a:r>
              <a:rPr lang="en-US" smtClean="0"/>
              <a:t>Click to edit Master title style</a:t>
            </a:r>
            <a:endParaRPr lang="en-US"/>
          </a:p>
        </p:txBody>
      </p:sp>
      <p:sp>
        <p:nvSpPr>
          <p:cNvPr id="1048582" name="Subtitle 2"/>
          <p:cNvSpPr>
            <a:spLocks noGrp="1"/>
          </p:cNvSpPr>
          <p:nvPr>
            <p:ph type="subTitle" idx="1"/>
          </p:nvPr>
        </p:nvSpPr>
        <p:spPr>
          <a:xfrm>
            <a:off x="1371600" y="3886200"/>
            <a:ext cx="6400800" cy="1752600"/>
          </a:xfrm>
        </p:spPr>
        <p:txBody>
          <a:bodyPr/>
          <a:lstStyle>
            <a:lvl1pPr algn="ctr" indent="0" marL="0">
              <a:buNone/>
              <a:defRPr>
                <a:solidFill>
                  <a:schemeClr val="tx1">
                    <a:tint val="75000"/>
                  </a:schemeClr>
                </a:solidFill>
              </a:defRPr>
            </a:lvl1pPr>
            <a:lvl2pPr algn="ctr" indent="0" marL="457200">
              <a:buNone/>
              <a:defRPr>
                <a:solidFill>
                  <a:schemeClr val="tx1">
                    <a:tint val="75000"/>
                  </a:schemeClr>
                </a:solidFill>
              </a:defRPr>
            </a:lvl2pPr>
            <a:lvl3pPr algn="ctr" indent="0" marL="914400">
              <a:buNone/>
              <a:defRPr>
                <a:solidFill>
                  <a:schemeClr val="tx1">
                    <a:tint val="75000"/>
                  </a:schemeClr>
                </a:solidFill>
              </a:defRPr>
            </a:lvl3pPr>
            <a:lvl4pPr algn="ctr" indent="0" marL="1371600">
              <a:buNone/>
              <a:defRPr>
                <a:solidFill>
                  <a:schemeClr val="tx1">
                    <a:tint val="75000"/>
                  </a:schemeClr>
                </a:solidFill>
              </a:defRPr>
            </a:lvl4pPr>
            <a:lvl5pPr algn="ctr" indent="0" marL="1828800">
              <a:buNone/>
              <a:defRPr>
                <a:solidFill>
                  <a:schemeClr val="tx1">
                    <a:tint val="75000"/>
                  </a:schemeClr>
                </a:solidFill>
              </a:defRPr>
            </a:lvl5pPr>
            <a:lvl6pPr algn="ctr" indent="0" marL="2286000">
              <a:buNone/>
              <a:defRPr>
                <a:solidFill>
                  <a:schemeClr val="tx1">
                    <a:tint val="75000"/>
                  </a:schemeClr>
                </a:solidFill>
              </a:defRPr>
            </a:lvl6pPr>
            <a:lvl7pPr algn="ctr" indent="0" marL="2743200">
              <a:buNone/>
              <a:defRPr>
                <a:solidFill>
                  <a:schemeClr val="tx1">
                    <a:tint val="75000"/>
                  </a:schemeClr>
                </a:solidFill>
              </a:defRPr>
            </a:lvl7pPr>
            <a:lvl8pPr algn="ctr" indent="0" marL="3200400">
              <a:buNone/>
              <a:defRPr>
                <a:solidFill>
                  <a:schemeClr val="tx1">
                    <a:tint val="75000"/>
                  </a:schemeClr>
                </a:solidFill>
              </a:defRPr>
            </a:lvl8pPr>
            <a:lvl9pPr algn="ctr" indent="0" marL="3657600">
              <a:buNone/>
              <a:defRPr>
                <a:solidFill>
                  <a:schemeClr val="tx1">
                    <a:tint val="75000"/>
                  </a:schemeClr>
                </a:solidFill>
              </a:defRPr>
            </a:lvl9pPr>
          </a:lstStyle>
          <a:p>
            <a:r>
              <a:rPr lang="en-US" smtClean="0"/>
              <a:t>Click to edit Master subtitle style</a:t>
            </a:r>
            <a:endParaRPr lang="en-US"/>
          </a:p>
        </p:txBody>
      </p:sp>
      <p:sp>
        <p:nvSpPr>
          <p:cNvPr id="1048583" name="Date Placeholder 3"/>
          <p:cNvSpPr>
            <a:spLocks noGrp="1"/>
          </p:cNvSpPr>
          <p:nvPr>
            <p:ph type="dt" sz="half" idx="10"/>
          </p:nvPr>
        </p:nvSpPr>
        <p:spPr/>
        <p:txBody>
          <a:bodyPr/>
          <a:p>
            <a:fld id="{6279432E-0851-4618-A20F-ADBB6C82DD78}" type="datetimeFigureOut">
              <a:rPr lang="en-US" smtClean="0"/>
              <a:t>30-May-19</a:t>
            </a:fld>
            <a:endParaRPr lang="en-US"/>
          </a:p>
        </p:txBody>
      </p:sp>
      <p:sp>
        <p:nvSpPr>
          <p:cNvPr id="1048584" name="Footer Placeholder 4"/>
          <p:cNvSpPr>
            <a:spLocks noGrp="1"/>
          </p:cNvSpPr>
          <p:nvPr>
            <p:ph type="ftr" sz="quarter" idx="11"/>
          </p:nvPr>
        </p:nvSpPr>
        <p:spPr/>
        <p:txBody>
          <a:bodyPr/>
          <a:p>
            <a:endParaRPr lang="en-US"/>
          </a:p>
        </p:txBody>
      </p:sp>
      <p:sp>
        <p:nvSpPr>
          <p:cNvPr id="1048585" name="Slide Number Placeholder 5"/>
          <p:cNvSpPr>
            <a:spLocks noGrp="1"/>
          </p:cNvSpPr>
          <p:nvPr>
            <p:ph type="sldNum" sz="quarter" idx="12"/>
          </p:nvPr>
        </p:nvSpPr>
        <p:spPr/>
        <p:txBody>
          <a:bodyPr/>
          <a:p>
            <a:fld id="{0E0130F9-4A0D-4407-A020-19DFC7237B20}"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27" name=""/>
        <p:cNvGrpSpPr/>
        <p:nvPr/>
      </p:nvGrpSpPr>
      <p:grpSpPr>
        <a:xfrm>
          <a:off x="0" y="0"/>
          <a:ext cx="0" cy="0"/>
          <a:chOff x="0" y="0"/>
          <a:chExt cx="0" cy="0"/>
        </a:xfrm>
      </p:grpSpPr>
      <p:sp>
        <p:nvSpPr>
          <p:cNvPr id="1048588" name="Title 1"/>
          <p:cNvSpPr>
            <a:spLocks noGrp="1"/>
          </p:cNvSpPr>
          <p:nvPr>
            <p:ph type="title"/>
          </p:nvPr>
        </p:nvSpPr>
        <p:spPr/>
        <p:txBody>
          <a:bodyPr/>
          <a:p>
            <a:r>
              <a:rPr lang="en-US" smtClean="0"/>
              <a:t>Click to edit Master title style</a:t>
            </a:r>
            <a:endParaRPr lang="en-US"/>
          </a:p>
        </p:txBody>
      </p:sp>
      <p:sp>
        <p:nvSpPr>
          <p:cNvPr id="1048589" name="Content Placeholder 2"/>
          <p:cNvSpPr>
            <a:spLocks noGrp="1"/>
          </p:cNvSpPr>
          <p:nvPr>
            <p:ph idx="1"/>
          </p:nvPr>
        </p:nvSpPr>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590" name="Date Placeholder 3"/>
          <p:cNvSpPr>
            <a:spLocks noGrp="1"/>
          </p:cNvSpPr>
          <p:nvPr>
            <p:ph type="dt" sz="half" idx="10"/>
          </p:nvPr>
        </p:nvSpPr>
        <p:spPr/>
        <p:txBody>
          <a:bodyPr/>
          <a:p>
            <a:fld id="{6279432E-0851-4618-A20F-ADBB6C82DD78}" type="datetimeFigureOut">
              <a:rPr lang="en-US" smtClean="0"/>
              <a:t>30-May-19</a:t>
            </a:fld>
            <a:endParaRPr lang="en-US"/>
          </a:p>
        </p:txBody>
      </p:sp>
      <p:sp>
        <p:nvSpPr>
          <p:cNvPr id="1048591" name="Footer Placeholder 4"/>
          <p:cNvSpPr>
            <a:spLocks noGrp="1"/>
          </p:cNvSpPr>
          <p:nvPr>
            <p:ph type="ftr" sz="quarter" idx="11"/>
          </p:nvPr>
        </p:nvSpPr>
        <p:spPr/>
        <p:txBody>
          <a:bodyPr/>
          <a:p>
            <a:endParaRPr lang="en-US"/>
          </a:p>
        </p:txBody>
      </p:sp>
      <p:sp>
        <p:nvSpPr>
          <p:cNvPr id="1048592" name="Slide Number Placeholder 5"/>
          <p:cNvSpPr>
            <a:spLocks noGrp="1"/>
          </p:cNvSpPr>
          <p:nvPr>
            <p:ph type="sldNum" sz="quarter" idx="12"/>
          </p:nvPr>
        </p:nvSpPr>
        <p:spPr/>
        <p:txBody>
          <a:bodyPr/>
          <a:p>
            <a:fld id="{0E0130F9-4A0D-4407-A020-19DFC7237B2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62" name=""/>
        <p:cNvGrpSpPr/>
        <p:nvPr/>
      </p:nvGrpSpPr>
      <p:grpSpPr>
        <a:xfrm>
          <a:off x="0" y="0"/>
          <a:ext cx="0" cy="0"/>
          <a:chOff x="0" y="0"/>
          <a:chExt cx="0" cy="0"/>
        </a:xfrm>
      </p:grpSpPr>
      <p:sp>
        <p:nvSpPr>
          <p:cNvPr id="1048672" name="Title 1"/>
          <p:cNvSpPr>
            <a:spLocks noGrp="1"/>
          </p:cNvSpPr>
          <p:nvPr>
            <p:ph type="title"/>
          </p:nvPr>
        </p:nvSpPr>
        <p:spPr>
          <a:xfrm>
            <a:off x="722313" y="4406900"/>
            <a:ext cx="7772400" cy="1362075"/>
          </a:xfrm>
        </p:spPr>
        <p:txBody>
          <a:bodyPr anchor="t"/>
          <a:lstStyle>
            <a:lvl1pPr algn="l">
              <a:defRPr b="1" cap="all" sz="4000"/>
            </a:lvl1pPr>
          </a:lstStyle>
          <a:p>
            <a:r>
              <a:rPr lang="en-US" smtClean="0"/>
              <a:t>Click to edit Master title style</a:t>
            </a:r>
            <a:endParaRPr lang="en-US"/>
          </a:p>
        </p:txBody>
      </p:sp>
      <p:sp>
        <p:nvSpPr>
          <p:cNvPr id="1048673" name="Text Placeholder 2"/>
          <p:cNvSpPr>
            <a:spLocks noGrp="1"/>
          </p:cNvSpPr>
          <p:nvPr>
            <p:ph type="body" idx="1"/>
          </p:nvPr>
        </p:nvSpPr>
        <p:spPr>
          <a:xfrm>
            <a:off x="722313" y="2906713"/>
            <a:ext cx="7772400" cy="1500187"/>
          </a:xfrm>
        </p:spPr>
        <p:txBody>
          <a:bodyPr anchor="b"/>
          <a:lstStyle>
            <a:lvl1pPr indent="0" marL="0">
              <a:buNone/>
              <a:defRPr sz="2000">
                <a:solidFill>
                  <a:schemeClr val="tx1">
                    <a:tint val="75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smtClean="0"/>
              <a:t>Click to edit Master text styles</a:t>
            </a:r>
          </a:p>
        </p:txBody>
      </p:sp>
      <p:sp>
        <p:nvSpPr>
          <p:cNvPr id="1048674" name="Date Placeholder 3"/>
          <p:cNvSpPr>
            <a:spLocks noGrp="1"/>
          </p:cNvSpPr>
          <p:nvPr>
            <p:ph type="dt" sz="half" idx="10"/>
          </p:nvPr>
        </p:nvSpPr>
        <p:spPr/>
        <p:txBody>
          <a:bodyPr/>
          <a:p>
            <a:fld id="{6279432E-0851-4618-A20F-ADBB6C82DD78}" type="datetimeFigureOut">
              <a:rPr lang="en-US" smtClean="0"/>
              <a:t>30-May-19</a:t>
            </a:fld>
            <a:endParaRPr lang="en-US"/>
          </a:p>
        </p:txBody>
      </p:sp>
      <p:sp>
        <p:nvSpPr>
          <p:cNvPr id="1048675" name="Footer Placeholder 4"/>
          <p:cNvSpPr>
            <a:spLocks noGrp="1"/>
          </p:cNvSpPr>
          <p:nvPr>
            <p:ph type="ftr" sz="quarter" idx="11"/>
          </p:nvPr>
        </p:nvSpPr>
        <p:spPr/>
        <p:txBody>
          <a:bodyPr/>
          <a:p>
            <a:endParaRPr lang="en-US"/>
          </a:p>
        </p:txBody>
      </p:sp>
      <p:sp>
        <p:nvSpPr>
          <p:cNvPr id="1048676" name="Slide Number Placeholder 5"/>
          <p:cNvSpPr>
            <a:spLocks noGrp="1"/>
          </p:cNvSpPr>
          <p:nvPr>
            <p:ph type="sldNum" sz="quarter" idx="12"/>
          </p:nvPr>
        </p:nvSpPr>
        <p:spPr/>
        <p:txBody>
          <a:bodyPr/>
          <a:p>
            <a:fld id="{0E0130F9-4A0D-4407-A020-19DFC7237B20}"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56" name=""/>
        <p:cNvGrpSpPr/>
        <p:nvPr/>
      </p:nvGrpSpPr>
      <p:grpSpPr>
        <a:xfrm>
          <a:off x="0" y="0"/>
          <a:ext cx="0" cy="0"/>
          <a:chOff x="0" y="0"/>
          <a:chExt cx="0" cy="0"/>
        </a:xfrm>
      </p:grpSpPr>
      <p:sp>
        <p:nvSpPr>
          <p:cNvPr id="1048640" name="Title 1"/>
          <p:cNvSpPr>
            <a:spLocks noGrp="1"/>
          </p:cNvSpPr>
          <p:nvPr>
            <p:ph type="title"/>
          </p:nvPr>
        </p:nvSpPr>
        <p:spPr/>
        <p:txBody>
          <a:bodyPr/>
          <a:p>
            <a:r>
              <a:rPr lang="en-US" smtClean="0"/>
              <a:t>Click to edit Master title style</a:t>
            </a:r>
            <a:endParaRPr lang="en-US"/>
          </a:p>
        </p:txBody>
      </p:sp>
      <p:sp>
        <p:nvSpPr>
          <p:cNvPr id="1048641"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42"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43" name="Date Placeholder 4"/>
          <p:cNvSpPr>
            <a:spLocks noGrp="1"/>
          </p:cNvSpPr>
          <p:nvPr>
            <p:ph type="dt" sz="half" idx="10"/>
          </p:nvPr>
        </p:nvSpPr>
        <p:spPr/>
        <p:txBody>
          <a:bodyPr/>
          <a:p>
            <a:fld id="{6279432E-0851-4618-A20F-ADBB6C82DD78}" type="datetimeFigureOut">
              <a:rPr lang="en-US" smtClean="0"/>
              <a:t>30-May-19</a:t>
            </a:fld>
            <a:endParaRPr lang="en-US"/>
          </a:p>
        </p:txBody>
      </p:sp>
      <p:sp>
        <p:nvSpPr>
          <p:cNvPr id="1048644" name="Footer Placeholder 5"/>
          <p:cNvSpPr>
            <a:spLocks noGrp="1"/>
          </p:cNvSpPr>
          <p:nvPr>
            <p:ph type="ftr" sz="quarter" idx="11"/>
          </p:nvPr>
        </p:nvSpPr>
        <p:spPr/>
        <p:txBody>
          <a:bodyPr/>
          <a:p>
            <a:endParaRPr lang="en-US"/>
          </a:p>
        </p:txBody>
      </p:sp>
      <p:sp>
        <p:nvSpPr>
          <p:cNvPr id="1048645" name="Slide Number Placeholder 6"/>
          <p:cNvSpPr>
            <a:spLocks noGrp="1"/>
          </p:cNvSpPr>
          <p:nvPr>
            <p:ph type="sldNum" sz="quarter" idx="12"/>
          </p:nvPr>
        </p:nvSpPr>
        <p:spPr/>
        <p:txBody>
          <a:bodyPr/>
          <a:p>
            <a:fld id="{0E0130F9-4A0D-4407-A020-19DFC7237B20}"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57" name=""/>
        <p:cNvGrpSpPr/>
        <p:nvPr/>
      </p:nvGrpSpPr>
      <p:grpSpPr>
        <a:xfrm>
          <a:off x="0" y="0"/>
          <a:ext cx="0" cy="0"/>
          <a:chOff x="0" y="0"/>
          <a:chExt cx="0" cy="0"/>
        </a:xfrm>
      </p:grpSpPr>
      <p:sp>
        <p:nvSpPr>
          <p:cNvPr id="1048646" name="Title 1"/>
          <p:cNvSpPr>
            <a:spLocks noGrp="1"/>
          </p:cNvSpPr>
          <p:nvPr>
            <p:ph type="title"/>
          </p:nvPr>
        </p:nvSpPr>
        <p:spPr/>
        <p:txBody>
          <a:bodyPr/>
          <a:p>
            <a:r>
              <a:rPr lang="en-US" smtClean="0"/>
              <a:t>Click to edit Master title style</a:t>
            </a:r>
            <a:endParaRPr lang="en-US"/>
          </a:p>
        </p:txBody>
      </p:sp>
      <p:sp>
        <p:nvSpPr>
          <p:cNvPr id="1048647" name="Text Placeholder 2"/>
          <p:cNvSpPr>
            <a:spLocks noGrp="1"/>
          </p:cNvSpPr>
          <p:nvPr>
            <p:ph type="body" idx="1"/>
          </p:nvPr>
        </p:nvSpPr>
        <p:spPr>
          <a:xfrm>
            <a:off x="457200" y="1535113"/>
            <a:ext cx="4040188" cy="639762"/>
          </a:xfrm>
        </p:spPr>
        <p:txBody>
          <a:bodyPr anchor="b">
            <a:normAutofit fontScale="95833" lnSpcReduction="20000"/>
          </a:bodyPr>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8648"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49" name="Text Placeholder 4"/>
          <p:cNvSpPr>
            <a:spLocks noGrp="1"/>
          </p:cNvSpPr>
          <p:nvPr>
            <p:ph type="body" sz="quarter" idx="3"/>
          </p:nvPr>
        </p:nvSpPr>
        <p:spPr>
          <a:xfrm>
            <a:off x="4645025" y="1535113"/>
            <a:ext cx="4041775" cy="639762"/>
          </a:xfrm>
        </p:spPr>
        <p:txBody>
          <a:bodyPr anchor="b">
            <a:normAutofit fontScale="95833" lnSpcReduction="20000"/>
          </a:bodyPr>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8650"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51" name="Date Placeholder 6"/>
          <p:cNvSpPr>
            <a:spLocks noGrp="1"/>
          </p:cNvSpPr>
          <p:nvPr>
            <p:ph type="dt" sz="half" idx="10"/>
          </p:nvPr>
        </p:nvSpPr>
        <p:spPr/>
        <p:txBody>
          <a:bodyPr/>
          <a:p>
            <a:fld id="{6279432E-0851-4618-A20F-ADBB6C82DD78}" type="datetimeFigureOut">
              <a:rPr lang="en-US" smtClean="0"/>
              <a:t>30-May-19</a:t>
            </a:fld>
            <a:endParaRPr lang="en-US"/>
          </a:p>
        </p:txBody>
      </p:sp>
      <p:sp>
        <p:nvSpPr>
          <p:cNvPr id="1048652" name="Footer Placeholder 7"/>
          <p:cNvSpPr>
            <a:spLocks noGrp="1"/>
          </p:cNvSpPr>
          <p:nvPr>
            <p:ph type="ftr" sz="quarter" idx="11"/>
          </p:nvPr>
        </p:nvSpPr>
        <p:spPr/>
        <p:txBody>
          <a:bodyPr/>
          <a:p>
            <a:endParaRPr lang="en-US"/>
          </a:p>
        </p:txBody>
      </p:sp>
      <p:sp>
        <p:nvSpPr>
          <p:cNvPr id="1048653" name="Slide Number Placeholder 8"/>
          <p:cNvSpPr>
            <a:spLocks noGrp="1"/>
          </p:cNvSpPr>
          <p:nvPr>
            <p:ph type="sldNum" sz="quarter" idx="12"/>
          </p:nvPr>
        </p:nvSpPr>
        <p:spPr/>
        <p:txBody>
          <a:bodyPr/>
          <a:p>
            <a:fld id="{0E0130F9-4A0D-4407-A020-19DFC7237B20}"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58" name=""/>
        <p:cNvGrpSpPr/>
        <p:nvPr/>
      </p:nvGrpSpPr>
      <p:grpSpPr>
        <a:xfrm>
          <a:off x="0" y="0"/>
          <a:ext cx="0" cy="0"/>
          <a:chOff x="0" y="0"/>
          <a:chExt cx="0" cy="0"/>
        </a:xfrm>
      </p:grpSpPr>
      <p:sp>
        <p:nvSpPr>
          <p:cNvPr id="1048654" name="Title 1"/>
          <p:cNvSpPr>
            <a:spLocks noGrp="1"/>
          </p:cNvSpPr>
          <p:nvPr>
            <p:ph type="title"/>
          </p:nvPr>
        </p:nvSpPr>
        <p:spPr/>
        <p:txBody>
          <a:bodyPr/>
          <a:p>
            <a:r>
              <a:rPr lang="en-US" smtClean="0"/>
              <a:t>Click to edit Master title style</a:t>
            </a:r>
            <a:endParaRPr lang="en-US"/>
          </a:p>
        </p:txBody>
      </p:sp>
      <p:sp>
        <p:nvSpPr>
          <p:cNvPr id="1048655" name="Date Placeholder 2"/>
          <p:cNvSpPr>
            <a:spLocks noGrp="1"/>
          </p:cNvSpPr>
          <p:nvPr>
            <p:ph type="dt" sz="half" idx="10"/>
          </p:nvPr>
        </p:nvSpPr>
        <p:spPr/>
        <p:txBody>
          <a:bodyPr/>
          <a:p>
            <a:fld id="{6279432E-0851-4618-A20F-ADBB6C82DD78}" type="datetimeFigureOut">
              <a:rPr lang="en-US" smtClean="0"/>
              <a:t>30-May-19</a:t>
            </a:fld>
            <a:endParaRPr lang="en-US"/>
          </a:p>
        </p:txBody>
      </p:sp>
      <p:sp>
        <p:nvSpPr>
          <p:cNvPr id="1048656" name="Footer Placeholder 3"/>
          <p:cNvSpPr>
            <a:spLocks noGrp="1"/>
          </p:cNvSpPr>
          <p:nvPr>
            <p:ph type="ftr" sz="quarter" idx="11"/>
          </p:nvPr>
        </p:nvSpPr>
        <p:spPr/>
        <p:txBody>
          <a:bodyPr/>
          <a:p>
            <a:endParaRPr lang="en-US"/>
          </a:p>
        </p:txBody>
      </p:sp>
      <p:sp>
        <p:nvSpPr>
          <p:cNvPr id="1048657" name="Slide Number Placeholder 4"/>
          <p:cNvSpPr>
            <a:spLocks noGrp="1"/>
          </p:cNvSpPr>
          <p:nvPr>
            <p:ph type="sldNum" sz="quarter" idx="12"/>
          </p:nvPr>
        </p:nvSpPr>
        <p:spPr/>
        <p:txBody>
          <a:bodyPr/>
          <a:p>
            <a:fld id="{0E0130F9-4A0D-4407-A020-19DFC7237B2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60" name=""/>
        <p:cNvGrpSpPr/>
        <p:nvPr/>
      </p:nvGrpSpPr>
      <p:grpSpPr>
        <a:xfrm>
          <a:off x="0" y="0"/>
          <a:ext cx="0" cy="0"/>
          <a:chOff x="0" y="0"/>
          <a:chExt cx="0" cy="0"/>
        </a:xfrm>
      </p:grpSpPr>
      <p:sp>
        <p:nvSpPr>
          <p:cNvPr id="1048663" name="Date Placeholder 1"/>
          <p:cNvSpPr>
            <a:spLocks noGrp="1"/>
          </p:cNvSpPr>
          <p:nvPr>
            <p:ph type="dt" sz="half" idx="10"/>
          </p:nvPr>
        </p:nvSpPr>
        <p:spPr/>
        <p:txBody>
          <a:bodyPr/>
          <a:p>
            <a:fld id="{6279432E-0851-4618-A20F-ADBB6C82DD78}" type="datetimeFigureOut">
              <a:rPr lang="en-US" smtClean="0"/>
              <a:t>30-May-19</a:t>
            </a:fld>
            <a:endParaRPr lang="en-US"/>
          </a:p>
        </p:txBody>
      </p:sp>
      <p:sp>
        <p:nvSpPr>
          <p:cNvPr id="1048664" name="Footer Placeholder 2"/>
          <p:cNvSpPr>
            <a:spLocks noGrp="1"/>
          </p:cNvSpPr>
          <p:nvPr>
            <p:ph type="ftr" sz="quarter" idx="11"/>
          </p:nvPr>
        </p:nvSpPr>
        <p:spPr/>
        <p:txBody>
          <a:bodyPr/>
          <a:p>
            <a:endParaRPr lang="en-US"/>
          </a:p>
        </p:txBody>
      </p:sp>
      <p:sp>
        <p:nvSpPr>
          <p:cNvPr id="1048665" name="Slide Number Placeholder 3"/>
          <p:cNvSpPr>
            <a:spLocks noGrp="1"/>
          </p:cNvSpPr>
          <p:nvPr>
            <p:ph type="sldNum" sz="quarter" idx="12"/>
          </p:nvPr>
        </p:nvSpPr>
        <p:spPr/>
        <p:txBody>
          <a:bodyPr/>
          <a:p>
            <a:fld id="{0E0130F9-4A0D-4407-A020-19DFC7237B2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64" name=""/>
        <p:cNvGrpSpPr/>
        <p:nvPr/>
      </p:nvGrpSpPr>
      <p:grpSpPr>
        <a:xfrm>
          <a:off x="0" y="0"/>
          <a:ext cx="0" cy="0"/>
          <a:chOff x="0" y="0"/>
          <a:chExt cx="0" cy="0"/>
        </a:xfrm>
      </p:grpSpPr>
      <p:sp>
        <p:nvSpPr>
          <p:cNvPr id="1048682" name="Title 1"/>
          <p:cNvSpPr>
            <a:spLocks noGrp="1"/>
          </p:cNvSpPr>
          <p:nvPr>
            <p:ph type="title"/>
          </p:nvPr>
        </p:nvSpPr>
        <p:spPr>
          <a:xfrm>
            <a:off x="457200" y="273050"/>
            <a:ext cx="3008313" cy="1162050"/>
          </a:xfrm>
        </p:spPr>
        <p:txBody>
          <a:bodyPr anchor="b"/>
          <a:lstStyle>
            <a:lvl1pPr algn="l">
              <a:defRPr b="1" sz="2000"/>
            </a:lvl1pPr>
          </a:lstStyle>
          <a:p>
            <a:r>
              <a:rPr lang="en-US" smtClean="0"/>
              <a:t>Click to edit Master title style</a:t>
            </a:r>
            <a:endParaRPr lang="en-US"/>
          </a:p>
        </p:txBody>
      </p:sp>
      <p:sp>
        <p:nvSpPr>
          <p:cNvPr id="104868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84" name="Text Placeholder 3"/>
          <p:cNvSpPr>
            <a:spLocks noGrp="1"/>
          </p:cNvSpPr>
          <p:nvPr>
            <p:ph type="body" sz="half" idx="2"/>
          </p:nvPr>
        </p:nvSpPr>
        <p:spPr>
          <a:xfrm>
            <a:off x="457200" y="1435100"/>
            <a:ext cx="3008313" cy="4691063"/>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48685" name="Date Placeholder 4"/>
          <p:cNvSpPr>
            <a:spLocks noGrp="1"/>
          </p:cNvSpPr>
          <p:nvPr>
            <p:ph type="dt" sz="half" idx="10"/>
          </p:nvPr>
        </p:nvSpPr>
        <p:spPr/>
        <p:txBody>
          <a:bodyPr/>
          <a:p>
            <a:fld id="{6279432E-0851-4618-A20F-ADBB6C82DD78}" type="datetimeFigureOut">
              <a:rPr lang="en-US" smtClean="0"/>
              <a:t>30-May-19</a:t>
            </a:fld>
            <a:endParaRPr lang="en-US"/>
          </a:p>
        </p:txBody>
      </p:sp>
      <p:sp>
        <p:nvSpPr>
          <p:cNvPr id="1048686" name="Footer Placeholder 5"/>
          <p:cNvSpPr>
            <a:spLocks noGrp="1"/>
          </p:cNvSpPr>
          <p:nvPr>
            <p:ph type="ftr" sz="quarter" idx="11"/>
          </p:nvPr>
        </p:nvSpPr>
        <p:spPr/>
        <p:txBody>
          <a:bodyPr/>
          <a:p>
            <a:endParaRPr lang="en-US"/>
          </a:p>
        </p:txBody>
      </p:sp>
      <p:sp>
        <p:nvSpPr>
          <p:cNvPr id="1048687" name="Slide Number Placeholder 6"/>
          <p:cNvSpPr>
            <a:spLocks noGrp="1"/>
          </p:cNvSpPr>
          <p:nvPr>
            <p:ph type="sldNum" sz="quarter" idx="12"/>
          </p:nvPr>
        </p:nvSpPr>
        <p:spPr/>
        <p:txBody>
          <a:bodyPr/>
          <a:p>
            <a:fld id="{0E0130F9-4A0D-4407-A020-19DFC7237B20}"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61" name=""/>
        <p:cNvGrpSpPr/>
        <p:nvPr/>
      </p:nvGrpSpPr>
      <p:grpSpPr>
        <a:xfrm>
          <a:off x="0" y="0"/>
          <a:ext cx="0" cy="0"/>
          <a:chOff x="0" y="0"/>
          <a:chExt cx="0" cy="0"/>
        </a:xfrm>
      </p:grpSpPr>
      <p:sp>
        <p:nvSpPr>
          <p:cNvPr id="1048666" name="Title 1"/>
          <p:cNvSpPr>
            <a:spLocks noGrp="1"/>
          </p:cNvSpPr>
          <p:nvPr>
            <p:ph type="title"/>
          </p:nvPr>
        </p:nvSpPr>
        <p:spPr>
          <a:xfrm>
            <a:off x="1792288" y="4800600"/>
            <a:ext cx="5486400" cy="566738"/>
          </a:xfrm>
        </p:spPr>
        <p:txBody>
          <a:bodyPr anchor="b"/>
          <a:lstStyle>
            <a:lvl1pPr algn="l">
              <a:defRPr b="1" sz="2000"/>
            </a:lvl1pPr>
          </a:lstStyle>
          <a:p>
            <a:r>
              <a:rPr lang="en-US" smtClean="0"/>
              <a:t>Click to edit Master title style</a:t>
            </a:r>
            <a:endParaRPr lang="en-US"/>
          </a:p>
        </p:txBody>
      </p:sp>
      <p:sp>
        <p:nvSpPr>
          <p:cNvPr id="1048667" name="Picture Placeholder 2"/>
          <p:cNvSpPr>
            <a:spLocks noGrp="1"/>
          </p:cNvSpPr>
          <p:nvPr>
            <p:ph type="pic" idx="1"/>
          </p:nvPr>
        </p:nvSpPr>
        <p:spPr>
          <a:xfrm>
            <a:off x="1792288" y="612775"/>
            <a:ext cx="5486400" cy="4114800"/>
          </a:xfrm>
        </p:spPr>
        <p:txBody>
          <a:bodyPr/>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endParaRPr lang="en-US"/>
          </a:p>
        </p:txBody>
      </p:sp>
      <p:sp>
        <p:nvSpPr>
          <p:cNvPr id="1048668" name="Text Placeholder 3"/>
          <p:cNvSpPr>
            <a:spLocks noGrp="1"/>
          </p:cNvSpPr>
          <p:nvPr>
            <p:ph type="body" sz="half" idx="2"/>
          </p:nvPr>
        </p:nvSpPr>
        <p:spPr>
          <a:xfrm>
            <a:off x="1792288" y="5367338"/>
            <a:ext cx="5486400" cy="804862"/>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48669" name="Date Placeholder 4"/>
          <p:cNvSpPr>
            <a:spLocks noGrp="1"/>
          </p:cNvSpPr>
          <p:nvPr>
            <p:ph type="dt" sz="half" idx="10"/>
          </p:nvPr>
        </p:nvSpPr>
        <p:spPr/>
        <p:txBody>
          <a:bodyPr/>
          <a:p>
            <a:fld id="{6279432E-0851-4618-A20F-ADBB6C82DD78}" type="datetimeFigureOut">
              <a:rPr lang="en-US" smtClean="0"/>
              <a:t>30-May-19</a:t>
            </a:fld>
            <a:endParaRPr lang="en-US"/>
          </a:p>
        </p:txBody>
      </p:sp>
      <p:sp>
        <p:nvSpPr>
          <p:cNvPr id="1048670" name="Footer Placeholder 5"/>
          <p:cNvSpPr>
            <a:spLocks noGrp="1"/>
          </p:cNvSpPr>
          <p:nvPr>
            <p:ph type="ftr" sz="quarter" idx="11"/>
          </p:nvPr>
        </p:nvSpPr>
        <p:spPr/>
        <p:txBody>
          <a:bodyPr/>
          <a:p>
            <a:endParaRPr lang="en-US"/>
          </a:p>
        </p:txBody>
      </p:sp>
      <p:sp>
        <p:nvSpPr>
          <p:cNvPr id="1048671" name="Slide Number Placeholder 6"/>
          <p:cNvSpPr>
            <a:spLocks noGrp="1"/>
          </p:cNvSpPr>
          <p:nvPr>
            <p:ph type="sldNum" sz="quarter" idx="12"/>
          </p:nvPr>
        </p:nvSpPr>
        <p:spPr/>
        <p:txBody>
          <a:bodyPr/>
          <a:p>
            <a:fld id="{0E0130F9-4A0D-4407-A020-19DFC7237B20}"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63" name=""/>
        <p:cNvGrpSpPr/>
        <p:nvPr/>
      </p:nvGrpSpPr>
      <p:grpSpPr>
        <a:xfrm>
          <a:off x="0" y="0"/>
          <a:ext cx="0" cy="0"/>
          <a:chOff x="0" y="0"/>
          <a:chExt cx="0" cy="0"/>
        </a:xfrm>
      </p:grpSpPr>
      <p:sp>
        <p:nvSpPr>
          <p:cNvPr id="1048677" name="Title 1"/>
          <p:cNvSpPr>
            <a:spLocks noGrp="1"/>
          </p:cNvSpPr>
          <p:nvPr>
            <p:ph type="title"/>
          </p:nvPr>
        </p:nvSpPr>
        <p:spPr/>
        <p:txBody>
          <a:bodyPr/>
          <a:p>
            <a:r>
              <a:rPr lang="en-US" smtClean="0"/>
              <a:t>Click to edit Master title style</a:t>
            </a:r>
            <a:endParaRPr lang="en-US"/>
          </a:p>
        </p:txBody>
      </p:sp>
      <p:sp>
        <p:nvSpPr>
          <p:cNvPr id="1048678" name="Vertical Text Placeholder 2"/>
          <p:cNvSpPr>
            <a:spLocks noGrp="1"/>
          </p:cNvSpPr>
          <p:nvPr>
            <p:ph type="body" orient="vert" idx="1"/>
          </p:nvPr>
        </p:nvSpPr>
        <p:spPr/>
        <p:txBody>
          <a:bodyPr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79" name="Date Placeholder 3"/>
          <p:cNvSpPr>
            <a:spLocks noGrp="1"/>
          </p:cNvSpPr>
          <p:nvPr>
            <p:ph type="dt" sz="half" idx="10"/>
          </p:nvPr>
        </p:nvSpPr>
        <p:spPr/>
        <p:txBody>
          <a:bodyPr/>
          <a:p>
            <a:fld id="{6279432E-0851-4618-A20F-ADBB6C82DD78}" type="datetimeFigureOut">
              <a:rPr lang="en-US" smtClean="0"/>
              <a:t>30-May-19</a:t>
            </a:fld>
            <a:endParaRPr lang="en-US"/>
          </a:p>
        </p:txBody>
      </p:sp>
      <p:sp>
        <p:nvSpPr>
          <p:cNvPr id="1048680" name="Footer Placeholder 4"/>
          <p:cNvSpPr>
            <a:spLocks noGrp="1"/>
          </p:cNvSpPr>
          <p:nvPr>
            <p:ph type="ftr" sz="quarter" idx="11"/>
          </p:nvPr>
        </p:nvSpPr>
        <p:spPr/>
        <p:txBody>
          <a:bodyPr/>
          <a:p>
            <a:endParaRPr lang="en-US"/>
          </a:p>
        </p:txBody>
      </p:sp>
      <p:sp>
        <p:nvSpPr>
          <p:cNvPr id="1048681" name="Slide Number Placeholder 5"/>
          <p:cNvSpPr>
            <a:spLocks noGrp="1"/>
          </p:cNvSpPr>
          <p:nvPr>
            <p:ph type="sldNum" sz="quarter" idx="12"/>
          </p:nvPr>
        </p:nvSpPr>
        <p:spPr/>
        <p:txBody>
          <a:bodyPr/>
          <a:p>
            <a:fld id="{0E0130F9-4A0D-4407-A020-19DFC7237B2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59" name=""/>
        <p:cNvGrpSpPr/>
        <p:nvPr/>
      </p:nvGrpSpPr>
      <p:grpSpPr>
        <a:xfrm>
          <a:off x="0" y="0"/>
          <a:ext cx="0" cy="0"/>
          <a:chOff x="0" y="0"/>
          <a:chExt cx="0" cy="0"/>
        </a:xfrm>
      </p:grpSpPr>
      <p:sp>
        <p:nvSpPr>
          <p:cNvPr id="1048658" name="Vertical Title 1"/>
          <p:cNvSpPr>
            <a:spLocks noGrp="1"/>
          </p:cNvSpPr>
          <p:nvPr>
            <p:ph type="title" orient="vert"/>
          </p:nvPr>
        </p:nvSpPr>
        <p:spPr>
          <a:xfrm>
            <a:off x="6629400" y="274638"/>
            <a:ext cx="2057400" cy="5851525"/>
          </a:xfrm>
        </p:spPr>
        <p:txBody>
          <a:bodyPr vert="eaVert"/>
          <a:p>
            <a:r>
              <a:rPr lang="en-US" smtClean="0"/>
              <a:t>Click to edit Master title style</a:t>
            </a:r>
            <a:endParaRPr lang="en-US"/>
          </a:p>
        </p:txBody>
      </p:sp>
      <p:sp>
        <p:nvSpPr>
          <p:cNvPr id="1048659" name="Vertical Text Placeholder 2"/>
          <p:cNvSpPr>
            <a:spLocks noGrp="1"/>
          </p:cNvSpPr>
          <p:nvPr>
            <p:ph type="body" orient="vert" idx="1"/>
          </p:nvPr>
        </p:nvSpPr>
        <p:spPr>
          <a:xfrm>
            <a:off x="457200" y="274638"/>
            <a:ext cx="6019800" cy="5851525"/>
          </a:xfrm>
        </p:spPr>
        <p:txBody>
          <a:bodyPr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60" name="Date Placeholder 3"/>
          <p:cNvSpPr>
            <a:spLocks noGrp="1"/>
          </p:cNvSpPr>
          <p:nvPr>
            <p:ph type="dt" sz="half" idx="10"/>
          </p:nvPr>
        </p:nvSpPr>
        <p:spPr/>
        <p:txBody>
          <a:bodyPr/>
          <a:p>
            <a:fld id="{6279432E-0851-4618-A20F-ADBB6C82DD78}" type="datetimeFigureOut">
              <a:rPr lang="en-US" smtClean="0"/>
              <a:t>30-May-19</a:t>
            </a:fld>
            <a:endParaRPr lang="en-US"/>
          </a:p>
        </p:txBody>
      </p:sp>
      <p:sp>
        <p:nvSpPr>
          <p:cNvPr id="1048661" name="Footer Placeholder 4"/>
          <p:cNvSpPr>
            <a:spLocks noGrp="1"/>
          </p:cNvSpPr>
          <p:nvPr>
            <p:ph type="ftr" sz="quarter" idx="11"/>
          </p:nvPr>
        </p:nvSpPr>
        <p:spPr/>
        <p:txBody>
          <a:bodyPr/>
          <a:p>
            <a:endParaRPr lang="en-US"/>
          </a:p>
        </p:txBody>
      </p:sp>
      <p:sp>
        <p:nvSpPr>
          <p:cNvPr id="1048662" name="Slide Number Placeholder 5"/>
          <p:cNvSpPr>
            <a:spLocks noGrp="1"/>
          </p:cNvSpPr>
          <p:nvPr>
            <p:ph type="sldNum" sz="quarter" idx="12"/>
          </p:nvPr>
        </p:nvSpPr>
        <p:spPr/>
        <p:txBody>
          <a:bodyPr/>
          <a:p>
            <a:fld id="{0E0130F9-4A0D-4407-A020-19DFC7237B2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2" name=""/>
        <p:cNvGrpSpPr/>
        <p:nvPr/>
      </p:nvGrpSpPr>
      <p:grpSpPr>
        <a:xfrm>
          <a:off x="0" y="0"/>
          <a:ext cx="0" cy="0"/>
          <a:chOff x="0" y="0"/>
          <a:chExt cx="0" cy="0"/>
        </a:xfrm>
      </p:grpSpPr>
      <p:sp>
        <p:nvSpPr>
          <p:cNvPr id="1048576" name="Title Placeholder 1"/>
          <p:cNvSpPr>
            <a:spLocks noGrp="1"/>
          </p:cNvSpPr>
          <p:nvPr>
            <p:ph type="title"/>
          </p:nvPr>
        </p:nvSpPr>
        <p:spPr>
          <a:xfrm>
            <a:off x="457200" y="274638"/>
            <a:ext cx="8229600" cy="1143000"/>
          </a:xfrm>
          <a:prstGeom prst="rect"/>
        </p:spPr>
        <p:txBody>
          <a:bodyPr anchor="ctr" bIns="45720" lIns="91440" rIns="91440" rtlCol="0" tIns="45720" vert="horz">
            <a:normAutofit/>
          </a:bodyPr>
          <a:p>
            <a:r>
              <a:rPr lang="en-US" smtClean="0"/>
              <a:t>Click to edit Master title style</a:t>
            </a:r>
            <a:endParaRPr lang="en-US"/>
          </a:p>
        </p:txBody>
      </p:sp>
      <p:sp>
        <p:nvSpPr>
          <p:cNvPr id="1048577" name="Text Placeholder 2"/>
          <p:cNvSpPr>
            <a:spLocks noGrp="1"/>
          </p:cNvSpPr>
          <p:nvPr>
            <p:ph type="body" idx="1"/>
          </p:nvPr>
        </p:nvSpPr>
        <p:spPr>
          <a:xfrm>
            <a:off x="457200" y="1600200"/>
            <a:ext cx="8229600" cy="4525963"/>
          </a:xfrm>
          <a:prstGeom prst="rect"/>
        </p:spPr>
        <p:txBody>
          <a:bodyPr bIns="45720" lIns="91440" rIns="91440" rtlCol="0" tIns="45720" vert="horz">
            <a:normAutofit/>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578" name="Date Placeholder 3"/>
          <p:cNvSpPr>
            <a:spLocks noGrp="1"/>
          </p:cNvSpPr>
          <p:nvPr>
            <p:ph type="dt" sz="half" idx="2"/>
          </p:nvPr>
        </p:nvSpPr>
        <p:spPr>
          <a:xfrm>
            <a:off x="457200" y="6356350"/>
            <a:ext cx="2133600" cy="365125"/>
          </a:xfrm>
          <a:prstGeom prst="rect"/>
        </p:spPr>
        <p:txBody>
          <a:bodyPr anchor="ctr" bIns="45720" lIns="91440" rIns="91440" rtlCol="0" tIns="45720" vert="horz"/>
          <a:lstStyle>
            <a:lvl1pPr algn="l">
              <a:defRPr sz="1200">
                <a:solidFill>
                  <a:schemeClr val="tx1">
                    <a:tint val="75000"/>
                  </a:schemeClr>
                </a:solidFill>
              </a:defRPr>
            </a:lvl1pPr>
          </a:lstStyle>
          <a:p>
            <a:fld id="{6279432E-0851-4618-A20F-ADBB6C82DD78}" type="datetimeFigureOut">
              <a:rPr lang="en-US" smtClean="0"/>
              <a:t>30-May-19</a:t>
            </a:fld>
            <a:endParaRPr lang="en-US"/>
          </a:p>
        </p:txBody>
      </p:sp>
      <p:sp>
        <p:nvSpPr>
          <p:cNvPr id="1048579" name="Footer Placeholder 4"/>
          <p:cNvSpPr>
            <a:spLocks noGrp="1"/>
          </p:cNvSpPr>
          <p:nvPr>
            <p:ph type="ftr" sz="quarter" idx="3"/>
          </p:nvPr>
        </p:nvSpPr>
        <p:spPr>
          <a:xfrm>
            <a:off x="3124200" y="6356350"/>
            <a:ext cx="2895600" cy="365125"/>
          </a:xfrm>
          <a:prstGeom prst="rect"/>
        </p:spPr>
        <p:txBody>
          <a:bodyPr anchor="ctr" bIns="45720" lIns="91440" rIns="91440" rtlCol="0" tIns="45720" vert="horz"/>
          <a:lstStyle>
            <a:lvl1pPr algn="ctr">
              <a:defRPr sz="1200">
                <a:solidFill>
                  <a:schemeClr val="tx1">
                    <a:tint val="75000"/>
                  </a:schemeClr>
                </a:solidFill>
              </a:defRPr>
            </a:lvl1pPr>
          </a:lstStyle>
          <a:p>
            <a:endParaRPr lang="en-US"/>
          </a:p>
        </p:txBody>
      </p:sp>
      <p:sp>
        <p:nvSpPr>
          <p:cNvPr id="1048580" name="Slide Number Placeholder 5"/>
          <p:cNvSpPr>
            <a:spLocks noGrp="1"/>
          </p:cNvSpPr>
          <p:nvPr>
            <p:ph type="sldNum" sz="quarter" idx="4"/>
          </p:nvPr>
        </p:nvSpPr>
        <p:spPr>
          <a:xfrm>
            <a:off x="6553200" y="6356350"/>
            <a:ext cx="2133600" cy="365125"/>
          </a:xfrm>
          <a:prstGeom prst="rect"/>
        </p:spPr>
        <p:txBody>
          <a:bodyPr anchor="ctr" bIns="45720" lIns="91440" rIns="91440" rtlCol="0" tIns="45720" vert="horz"/>
          <a:lstStyle>
            <a:lvl1pPr algn="r">
              <a:defRPr sz="1200">
                <a:solidFill>
                  <a:schemeClr val="tx1">
                    <a:tint val="75000"/>
                  </a:schemeClr>
                </a:solidFill>
              </a:defRPr>
            </a:lvl1pPr>
          </a:lstStyle>
          <a:p>
            <a:fld id="{0E0130F9-4A0D-4407-A020-19DFC7237B20}" type="slidenum">
              <a:rPr lang="en-US" smtClean="0"/>
              <a:t>‹#›</a:t>
            </a:fld>
            <a:endParaRPr lang="en-US"/>
          </a:p>
        </p:txBody>
      </p:sp>
    </p:spTree>
  </p:cSld>
  <p:clrMap accent1="accent1" accent2="accent2" accent3="accent3" accent4="accent4" accent5="accent5" accent6="accent6" bg1="lt1" bg2="lt2" tx1="dk1" tx2="dk2"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eaLnBrk="1" hangingPunct="1" latinLnBrk="0" rtl="0">
        <a:spcBef>
          <a:spcPct val="0"/>
        </a:spcBef>
        <a:buNone/>
        <a:defRPr sz="4400" kern="1200">
          <a:solidFill>
            <a:schemeClr val="tx1"/>
          </a:solidFill>
          <a:latin typeface="+mj-lt"/>
          <a:ea typeface="+mj-ea"/>
          <a:cs typeface="+mj-cs"/>
        </a:defRPr>
      </a:lvl1pPr>
    </p:titleStyle>
    <p:bodyStyle>
      <a:lvl1pPr algn="l" defTabSz="914400" eaLnBrk="1" hangingPunct="1" indent="-342900" latinLnBrk="0" marL="342900" rtl="0">
        <a:spcBef>
          <a:spcPct val="20000"/>
        </a:spcBef>
        <a:buFont typeface="Arial" pitchFamily="34" charset="0"/>
        <a:buChar char="•"/>
        <a:defRPr sz="3200" kern="1200">
          <a:solidFill>
            <a:schemeClr val="tx1"/>
          </a:solidFill>
          <a:latin typeface="+mn-lt"/>
          <a:ea typeface="+mn-ea"/>
          <a:cs typeface="+mn-cs"/>
        </a:defRPr>
      </a:lvl1pPr>
      <a:lvl2pPr algn="l" defTabSz="914400" eaLnBrk="1" hangingPunct="1" indent="-285750" latinLnBrk="0" marL="742950" rtl="0">
        <a:spcBef>
          <a:spcPct val="20000"/>
        </a:spcBef>
        <a:buFont typeface="Arial" pitchFamily="34" charset="0"/>
        <a:buChar char="–"/>
        <a:defRPr sz="2800" kern="1200">
          <a:solidFill>
            <a:schemeClr val="tx1"/>
          </a:solidFill>
          <a:latin typeface="+mn-lt"/>
          <a:ea typeface="+mn-ea"/>
          <a:cs typeface="+mn-cs"/>
        </a:defRPr>
      </a:lvl2pPr>
      <a:lvl3pPr algn="l" defTabSz="914400" eaLnBrk="1" hangingPunct="1" indent="-228600" latinLnBrk="0" marL="1143000" rtl="0">
        <a:spcBef>
          <a:spcPct val="20000"/>
        </a:spcBef>
        <a:buFont typeface="Arial" pitchFamily="34" charset="0"/>
        <a:buChar char="•"/>
        <a:defRPr sz="2400" kern="1200">
          <a:solidFill>
            <a:schemeClr val="tx1"/>
          </a:solidFill>
          <a:latin typeface="+mn-lt"/>
          <a:ea typeface="+mn-ea"/>
          <a:cs typeface="+mn-cs"/>
        </a:defRPr>
      </a:lvl3pPr>
      <a:lvl4pPr algn="l" defTabSz="914400" eaLnBrk="1" hangingPunct="1" indent="-228600" latinLnBrk="0" marL="1600200" rtl="0">
        <a:spcBef>
          <a:spcPct val="20000"/>
        </a:spcBef>
        <a:buFont typeface="Arial" pitchFamily="34" charset="0"/>
        <a:buChar char="–"/>
        <a:defRPr sz="2000" kern="1200">
          <a:solidFill>
            <a:schemeClr val="tx1"/>
          </a:solidFill>
          <a:latin typeface="+mn-lt"/>
          <a:ea typeface="+mn-ea"/>
          <a:cs typeface="+mn-cs"/>
        </a:defRPr>
      </a:lvl4pPr>
      <a:lvl5pPr algn="l" defTabSz="914400" eaLnBrk="1" hangingPunct="1" indent="-228600" latinLnBrk="0" marL="2057400" rtl="0">
        <a:spcBef>
          <a:spcPct val="20000"/>
        </a:spcBef>
        <a:buFont typeface="Arial" pitchFamily="34" charset="0"/>
        <a:buChar char="»"/>
        <a:defRPr sz="2000" kern="1200">
          <a:solidFill>
            <a:schemeClr val="tx1"/>
          </a:solidFill>
          <a:latin typeface="+mn-lt"/>
          <a:ea typeface="+mn-ea"/>
          <a:cs typeface="+mn-cs"/>
        </a:defRPr>
      </a:lvl5pPr>
      <a:lvl6pPr algn="l" defTabSz="914400" eaLnBrk="1" hangingPunct="1" indent="-228600" latinLnBrk="0" marL="2514600" rtl="0">
        <a:spcBef>
          <a:spcPct val="20000"/>
        </a:spcBef>
        <a:buFont typeface="Arial" pitchFamily="34" charset="0"/>
        <a:buChar char="•"/>
        <a:defRPr sz="2000" kern="1200">
          <a:solidFill>
            <a:schemeClr val="tx1"/>
          </a:solidFill>
          <a:latin typeface="+mn-lt"/>
          <a:ea typeface="+mn-ea"/>
          <a:cs typeface="+mn-cs"/>
        </a:defRPr>
      </a:lvl6pPr>
      <a:lvl7pPr algn="l" defTabSz="914400" eaLnBrk="1" hangingPunct="1" indent="-228600" latinLnBrk="0" marL="2971800" rtl="0">
        <a:spcBef>
          <a:spcPct val="20000"/>
        </a:spcBef>
        <a:buFont typeface="Arial" pitchFamily="34" charset="0"/>
        <a:buChar char="•"/>
        <a:defRPr sz="2000" kern="1200">
          <a:solidFill>
            <a:schemeClr val="tx1"/>
          </a:solidFill>
          <a:latin typeface="+mn-lt"/>
          <a:ea typeface="+mn-ea"/>
          <a:cs typeface="+mn-cs"/>
        </a:defRPr>
      </a:lvl7pPr>
      <a:lvl8pPr algn="l" defTabSz="914400" eaLnBrk="1" hangingPunct="1" indent="-228600" latinLnBrk="0" marL="3429000" rtl="0">
        <a:spcBef>
          <a:spcPct val="20000"/>
        </a:spcBef>
        <a:buFont typeface="Arial" pitchFamily="34" charset="0"/>
        <a:buChar char="•"/>
        <a:defRPr sz="2000" kern="1200">
          <a:solidFill>
            <a:schemeClr val="tx1"/>
          </a:solidFill>
          <a:latin typeface="+mn-lt"/>
          <a:ea typeface="+mn-ea"/>
          <a:cs typeface="+mn-cs"/>
        </a:defRPr>
      </a:lvl8pPr>
      <a:lvl9pPr algn="l" defTabSz="914400" eaLnBrk="1" hangingPunct="1" indent="-228600" latinLnBrk="0" marL="3886200" rtl="0">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5" name=""/>
        <p:cNvGrpSpPr/>
        <p:nvPr/>
      </p:nvGrpSpPr>
      <p:grpSpPr>
        <a:xfrm>
          <a:off x="0" y="0"/>
          <a:ext cx="0" cy="0"/>
          <a:chOff x="0" y="0"/>
          <a:chExt cx="0" cy="0"/>
        </a:xfrm>
      </p:grpSpPr>
      <p:sp>
        <p:nvSpPr>
          <p:cNvPr id="1048586" name="Title 1"/>
          <p:cNvSpPr>
            <a:spLocks noGrp="1"/>
          </p:cNvSpPr>
          <p:nvPr>
            <p:ph type="ctrTitle"/>
          </p:nvPr>
        </p:nvSpPr>
        <p:spPr/>
        <p:txBody>
          <a:bodyPr/>
          <a:p>
            <a:r>
              <a:rPr dirty="0" lang="en-US" smtClean="0"/>
              <a:t>APIX Scenario</a:t>
            </a:r>
            <a:endParaRPr dirty="0" lang="en-US"/>
          </a:p>
        </p:txBody>
      </p:sp>
      <p:sp>
        <p:nvSpPr>
          <p:cNvPr id="1048587" name="Subtitle 2"/>
          <p:cNvSpPr>
            <a:spLocks noGrp="1"/>
          </p:cNvSpPr>
          <p:nvPr>
            <p:ph type="subTitle" idx="1"/>
          </p:nvPr>
        </p:nvSpPr>
        <p:spPr/>
        <p:txBody>
          <a:bodyPr/>
          <a:p>
            <a:r>
              <a:rPr dirty="0" lang="en-US" smtClean="0"/>
              <a:t>Name</a:t>
            </a:r>
          </a:p>
          <a:p>
            <a:r>
              <a:rPr dirty="0" lang="en-US" smtClean="0"/>
              <a:t>Institutional affiliation</a:t>
            </a:r>
            <a:endParaRPr dirty="0"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28" name=""/>
        <p:cNvGrpSpPr/>
        <p:nvPr/>
      </p:nvGrpSpPr>
      <p:grpSpPr>
        <a:xfrm>
          <a:off x="0" y="0"/>
          <a:ext cx="0" cy="0"/>
          <a:chOff x="0" y="0"/>
          <a:chExt cx="0" cy="0"/>
        </a:xfrm>
      </p:grpSpPr>
      <p:sp>
        <p:nvSpPr>
          <p:cNvPr id="1048593" name="Title 1"/>
          <p:cNvSpPr>
            <a:spLocks noGrp="1"/>
          </p:cNvSpPr>
          <p:nvPr>
            <p:ph type="title"/>
          </p:nvPr>
        </p:nvSpPr>
        <p:spPr/>
        <p:txBody>
          <a:bodyPr>
            <a:normAutofit fontScale="90000"/>
          </a:bodyPr>
          <a:p>
            <a:r>
              <a:rPr dirty="0" lang="en-US" smtClean="0"/>
              <a:t>Analysis on APIX Assets, Liabilities, Cash and Profit</a:t>
            </a:r>
            <a:endParaRPr dirty="0" lang="en-US"/>
          </a:p>
        </p:txBody>
      </p:sp>
      <p:sp>
        <p:nvSpPr>
          <p:cNvPr id="1048594" name="Content Placeholder 2"/>
          <p:cNvSpPr>
            <a:spLocks noGrp="1"/>
          </p:cNvSpPr>
          <p:nvPr>
            <p:ph idx="1"/>
          </p:nvPr>
        </p:nvSpPr>
        <p:spPr/>
        <p:txBody>
          <a:bodyPr/>
          <a:p>
            <a:r>
              <a:rPr dirty="0" lang="en-US" smtClean="0"/>
              <a:t>To make an analysis, various tools will be used which include:</a:t>
            </a:r>
          </a:p>
          <a:p>
            <a:pPr lvl="1"/>
            <a:r>
              <a:rPr dirty="0" lang="en-US" smtClean="0"/>
              <a:t>Balance sheet</a:t>
            </a:r>
          </a:p>
          <a:p>
            <a:pPr lvl="1"/>
            <a:r>
              <a:rPr dirty="0" lang="en-US" smtClean="0"/>
              <a:t>Income statement</a:t>
            </a:r>
          </a:p>
          <a:p>
            <a:pPr lvl="1"/>
            <a:r>
              <a:rPr dirty="0" lang="en-US" smtClean="0"/>
              <a:t>Statement of cash flows</a:t>
            </a:r>
          </a:p>
          <a:p>
            <a:pPr lvl="1"/>
            <a:r>
              <a:rPr dirty="0" lang="en-US" smtClean="0"/>
              <a:t>Retained earnings statements</a:t>
            </a:r>
          </a:p>
          <a:p>
            <a:pPr lvl="1"/>
            <a:endParaRPr dirty="0"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595" name="Title 1"/>
          <p:cNvSpPr>
            <a:spLocks noGrp="1"/>
          </p:cNvSpPr>
          <p:nvPr>
            <p:ph type="title"/>
          </p:nvPr>
        </p:nvSpPr>
        <p:spPr/>
        <p:txBody>
          <a:bodyPr>
            <a:normAutofit/>
          </a:bodyPr>
          <a:p>
            <a:r>
              <a:rPr dirty="0" lang="en-US" smtClean="0"/>
              <a:t>Balance Sheet</a:t>
            </a:r>
            <a:endParaRPr dirty="0" lang="en-US"/>
          </a:p>
        </p:txBody>
      </p:sp>
      <p:sp>
        <p:nvSpPr>
          <p:cNvPr id="1048596" name="Content Placeholder 2"/>
          <p:cNvSpPr>
            <a:spLocks noGrp="1"/>
          </p:cNvSpPr>
          <p:nvPr>
            <p:ph idx="1"/>
          </p:nvPr>
        </p:nvSpPr>
        <p:spPr/>
        <p:txBody>
          <a:bodyPr>
            <a:normAutofit fontScale="93750" lnSpcReduction="20000"/>
          </a:bodyPr>
          <a:p>
            <a:r>
              <a:rPr dirty="0" lang="en-US" smtClean="0"/>
              <a:t>To list the APIX’s company resources, we use a balance sheet</a:t>
            </a:r>
          </a:p>
          <a:p>
            <a:r>
              <a:rPr dirty="0" lang="en-US" smtClean="0"/>
              <a:t>A Balance sheet lists the assets, liabilities and shareholders equity for a period.</a:t>
            </a:r>
          </a:p>
          <a:p>
            <a:r>
              <a:rPr dirty="0" lang="en-US" smtClean="0"/>
              <a:t>APIX printing, Inc is a large private sector involving printer of periodicals, newspapers, inserts and advertising materials</a:t>
            </a:r>
          </a:p>
          <a:p>
            <a:r>
              <a:rPr dirty="0" lang="en-US" smtClean="0"/>
              <a:t>Company generates about $450m in three product revenues</a:t>
            </a:r>
          </a:p>
          <a:p>
            <a:r>
              <a:rPr dirty="0" lang="en-US" smtClean="0"/>
              <a:t>Therefore, it is vital to use a balance sheet  to analyze APIX company</a:t>
            </a:r>
          </a:p>
          <a:p>
            <a:endParaRPr dirty="0"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32" name=""/>
        <p:cNvGrpSpPr/>
        <p:nvPr/>
      </p:nvGrpSpPr>
      <p:grpSpPr>
        <a:xfrm>
          <a:off x="0" y="0"/>
          <a:ext cx="0" cy="0"/>
          <a:chOff x="0" y="0"/>
          <a:chExt cx="0" cy="0"/>
        </a:xfrm>
      </p:grpSpPr>
      <p:sp>
        <p:nvSpPr>
          <p:cNvPr id="1048600" name="Title 1"/>
          <p:cNvSpPr>
            <a:spLocks noGrp="1"/>
          </p:cNvSpPr>
          <p:nvPr>
            <p:ph type="title"/>
          </p:nvPr>
        </p:nvSpPr>
        <p:spPr/>
        <p:txBody>
          <a:bodyPr/>
          <a:p>
            <a:r>
              <a:rPr dirty="0" lang="en-US" smtClean="0"/>
              <a:t>Income statement</a:t>
            </a:r>
            <a:endParaRPr dirty="0" lang="en-US"/>
          </a:p>
        </p:txBody>
      </p:sp>
      <p:sp>
        <p:nvSpPr>
          <p:cNvPr id="1048601" name="Content Placeholder 2"/>
          <p:cNvSpPr>
            <a:spLocks noGrp="1"/>
          </p:cNvSpPr>
          <p:nvPr>
            <p:ph idx="1"/>
          </p:nvPr>
        </p:nvSpPr>
        <p:spPr/>
        <p:txBody>
          <a:bodyPr/>
          <a:p>
            <a:r>
              <a:rPr dirty="0" lang="en-US" smtClean="0"/>
              <a:t>Income statement shows APIX’s profitability over a period of time</a:t>
            </a:r>
          </a:p>
          <a:p>
            <a:r>
              <a:rPr dirty="0" lang="en-US" smtClean="0"/>
              <a:t>It shows the revenues, expenses, gains and losses of the company</a:t>
            </a:r>
          </a:p>
          <a:p>
            <a:r>
              <a:rPr dirty="0" lang="en-US" smtClean="0"/>
              <a:t>It does not show money received or cash disbursements money paid out</a:t>
            </a:r>
            <a:endParaRPr dirty="0"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35" name=""/>
        <p:cNvGrpSpPr/>
        <p:nvPr/>
      </p:nvGrpSpPr>
      <p:grpSpPr>
        <a:xfrm>
          <a:off x="0" y="0"/>
          <a:ext cx="0" cy="0"/>
          <a:chOff x="0" y="0"/>
          <a:chExt cx="0" cy="0"/>
        </a:xfrm>
      </p:grpSpPr>
      <p:sp>
        <p:nvSpPr>
          <p:cNvPr id="1048605" name="Title 1"/>
          <p:cNvSpPr>
            <a:spLocks noGrp="1"/>
          </p:cNvSpPr>
          <p:nvPr>
            <p:ph type="title"/>
          </p:nvPr>
        </p:nvSpPr>
        <p:spPr/>
        <p:txBody>
          <a:bodyPr/>
          <a:p>
            <a:r>
              <a:rPr dirty="0" lang="en-US" smtClean="0"/>
              <a:t>Statement of Cash Flows (CFS)</a:t>
            </a:r>
            <a:endParaRPr dirty="0" lang="en-US"/>
          </a:p>
        </p:txBody>
      </p:sp>
      <p:sp>
        <p:nvSpPr>
          <p:cNvPr id="1048606" name="Content Placeholder 2"/>
          <p:cNvSpPr>
            <a:spLocks noGrp="1"/>
          </p:cNvSpPr>
          <p:nvPr>
            <p:ph idx="1"/>
          </p:nvPr>
        </p:nvSpPr>
        <p:spPr/>
        <p:txBody>
          <a:bodyPr/>
          <a:p>
            <a:r>
              <a:rPr dirty="0" lang="en-US" smtClean="0"/>
              <a:t>Statement of cash flows shows the amount of cash and cash equivalents entering and leaving the APIX company</a:t>
            </a:r>
          </a:p>
          <a:p>
            <a:r>
              <a:rPr dirty="0" lang="en-US" smtClean="0"/>
              <a:t>The three sections considered in APIX are as follows;</a:t>
            </a:r>
          </a:p>
          <a:p>
            <a:pPr lvl="1"/>
            <a:r>
              <a:rPr dirty="0" lang="en-US" smtClean="0"/>
              <a:t>Cash from operating activities</a:t>
            </a:r>
          </a:p>
          <a:p>
            <a:pPr lvl="1"/>
            <a:r>
              <a:rPr dirty="0" lang="en-US" smtClean="0"/>
              <a:t>Cash from financing activities</a:t>
            </a:r>
          </a:p>
          <a:p>
            <a:pPr lvl="1"/>
            <a:r>
              <a:rPr dirty="0" lang="en-US" smtClean="0"/>
              <a:t>Cash from investing activities</a:t>
            </a:r>
            <a:endParaRPr dirty="0"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38" name=""/>
        <p:cNvGrpSpPr/>
        <p:nvPr/>
      </p:nvGrpSpPr>
      <p:grpSpPr>
        <a:xfrm>
          <a:off x="0" y="0"/>
          <a:ext cx="0" cy="0"/>
          <a:chOff x="0" y="0"/>
          <a:chExt cx="0" cy="0"/>
        </a:xfrm>
      </p:grpSpPr>
      <p:sp>
        <p:nvSpPr>
          <p:cNvPr id="1048610" name="Title 1"/>
          <p:cNvSpPr>
            <a:spLocks noGrp="1"/>
          </p:cNvSpPr>
          <p:nvPr>
            <p:ph type="title"/>
          </p:nvPr>
        </p:nvSpPr>
        <p:spPr/>
        <p:txBody>
          <a:bodyPr/>
          <a:p>
            <a:r>
              <a:rPr dirty="0" lang="en-US" smtClean="0"/>
              <a:t>Retained Earnings Statement</a:t>
            </a:r>
            <a:endParaRPr dirty="0" lang="en-US"/>
          </a:p>
        </p:txBody>
      </p:sp>
      <p:sp>
        <p:nvSpPr>
          <p:cNvPr id="1048611" name="Content Placeholder 2"/>
          <p:cNvSpPr>
            <a:spLocks noGrp="1"/>
          </p:cNvSpPr>
          <p:nvPr>
            <p:ph idx="1"/>
          </p:nvPr>
        </p:nvSpPr>
        <p:spPr/>
        <p:txBody>
          <a:bodyPr/>
          <a:p>
            <a:r>
              <a:rPr dirty="0" lang="en-US" smtClean="0"/>
              <a:t>Retained earnings statement is also referred to;</a:t>
            </a:r>
          </a:p>
          <a:p>
            <a:pPr lvl="1"/>
            <a:r>
              <a:rPr dirty="0" lang="en-US" smtClean="0"/>
              <a:t>Statement of shareholders equity</a:t>
            </a:r>
          </a:p>
          <a:p>
            <a:pPr lvl="1"/>
            <a:r>
              <a:rPr dirty="0" lang="en-US" smtClean="0"/>
              <a:t>Statement of owners equity</a:t>
            </a:r>
          </a:p>
          <a:p>
            <a:pPr lvl="1"/>
            <a:r>
              <a:rPr dirty="0" lang="en-US" smtClean="0"/>
              <a:t>Equity statement</a:t>
            </a:r>
          </a:p>
          <a:p>
            <a:pPr lvl="1"/>
            <a:endParaRPr dirty="0"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41" name=""/>
        <p:cNvGrpSpPr/>
        <p:nvPr/>
      </p:nvGrpSpPr>
      <p:grpSpPr>
        <a:xfrm>
          <a:off x="0" y="0"/>
          <a:ext cx="0" cy="0"/>
          <a:chOff x="0" y="0"/>
          <a:chExt cx="0" cy="0"/>
        </a:xfrm>
      </p:grpSpPr>
      <p:sp>
        <p:nvSpPr>
          <p:cNvPr id="1048615" name="Title 1"/>
          <p:cNvSpPr>
            <a:spLocks noGrp="1"/>
          </p:cNvSpPr>
          <p:nvPr>
            <p:ph type="title"/>
          </p:nvPr>
        </p:nvSpPr>
        <p:spPr/>
        <p:txBody>
          <a:bodyPr/>
          <a:p>
            <a:r>
              <a:rPr dirty="0" lang="en-US" smtClean="0"/>
              <a:t>APIX Asset Analysis</a:t>
            </a:r>
            <a:endParaRPr dirty="0" lang="en-US"/>
          </a:p>
        </p:txBody>
      </p:sp>
      <p:sp>
        <p:nvSpPr>
          <p:cNvPr id="1048616" name="Content Placeholder 2"/>
          <p:cNvSpPr>
            <a:spLocks noGrp="1"/>
          </p:cNvSpPr>
          <p:nvPr>
            <p:ph idx="1"/>
          </p:nvPr>
        </p:nvSpPr>
        <p:spPr/>
        <p:txBody>
          <a:bodyPr/>
          <a:p>
            <a:r>
              <a:rPr dirty="0" lang="en-US" smtClean="0"/>
              <a:t>Assets consists of all properties owned by the APIX company</a:t>
            </a:r>
          </a:p>
          <a:p>
            <a:r>
              <a:rPr dirty="0" lang="en-US" smtClean="0"/>
              <a:t>These include:</a:t>
            </a:r>
          </a:p>
          <a:p>
            <a:pPr lvl="1"/>
            <a:r>
              <a:rPr dirty="0" lang="en-US" smtClean="0"/>
              <a:t>Current assets</a:t>
            </a:r>
          </a:p>
          <a:p>
            <a:pPr lvl="1"/>
            <a:r>
              <a:rPr dirty="0" lang="en-US" smtClean="0"/>
              <a:t>Long term assets</a:t>
            </a:r>
            <a:endParaRPr dirty="0"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44" name=""/>
        <p:cNvGrpSpPr/>
        <p:nvPr/>
      </p:nvGrpSpPr>
      <p:grpSpPr>
        <a:xfrm>
          <a:off x="0" y="0"/>
          <a:ext cx="0" cy="0"/>
          <a:chOff x="0" y="0"/>
          <a:chExt cx="0" cy="0"/>
        </a:xfrm>
      </p:grpSpPr>
      <p:sp>
        <p:nvSpPr>
          <p:cNvPr id="1048620" name="Title 1"/>
          <p:cNvSpPr>
            <a:spLocks noGrp="1"/>
          </p:cNvSpPr>
          <p:nvPr>
            <p:ph type="title"/>
          </p:nvPr>
        </p:nvSpPr>
        <p:spPr/>
        <p:txBody>
          <a:bodyPr/>
          <a:p>
            <a:r>
              <a:rPr dirty="0" lang="en-US" smtClean="0"/>
              <a:t>APIX Liability Analysis</a:t>
            </a:r>
            <a:endParaRPr dirty="0" lang="en-US"/>
          </a:p>
        </p:txBody>
      </p:sp>
      <p:sp>
        <p:nvSpPr>
          <p:cNvPr id="1048621" name="Content Placeholder 2"/>
          <p:cNvSpPr>
            <a:spLocks noGrp="1"/>
          </p:cNvSpPr>
          <p:nvPr>
            <p:ph idx="1"/>
          </p:nvPr>
        </p:nvSpPr>
        <p:spPr/>
        <p:txBody>
          <a:bodyPr/>
          <a:p>
            <a:r>
              <a:rPr dirty="0" lang="en-US" smtClean="0"/>
              <a:t>Liabilities is what APIX owes other companies</a:t>
            </a:r>
          </a:p>
          <a:p>
            <a:r>
              <a:rPr dirty="0" lang="en-US" smtClean="0"/>
              <a:t>There are 3 types of liabilities</a:t>
            </a:r>
          </a:p>
          <a:p>
            <a:pPr lvl="1"/>
            <a:r>
              <a:rPr dirty="0" lang="en-US" smtClean="0"/>
              <a:t>Current liabilities </a:t>
            </a:r>
          </a:p>
          <a:p>
            <a:pPr lvl="1"/>
            <a:r>
              <a:rPr dirty="0" lang="en-US" smtClean="0"/>
              <a:t>Non-current liabilities</a:t>
            </a:r>
          </a:p>
          <a:p>
            <a:pPr lvl="1"/>
            <a:r>
              <a:rPr dirty="0" lang="en-US" smtClean="0"/>
              <a:t>Contingency liabilities</a:t>
            </a:r>
            <a:endParaRPr dirty="0"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47" name=""/>
        <p:cNvGrpSpPr/>
        <p:nvPr/>
      </p:nvGrpSpPr>
      <p:grpSpPr>
        <a:xfrm>
          <a:off x="0" y="0"/>
          <a:ext cx="0" cy="0"/>
          <a:chOff x="0" y="0"/>
          <a:chExt cx="0" cy="0"/>
        </a:xfrm>
      </p:grpSpPr>
      <p:sp>
        <p:nvSpPr>
          <p:cNvPr id="1048625" name="Title 1"/>
          <p:cNvSpPr>
            <a:spLocks noGrp="1"/>
          </p:cNvSpPr>
          <p:nvPr>
            <p:ph type="title"/>
          </p:nvPr>
        </p:nvSpPr>
        <p:spPr/>
        <p:txBody>
          <a:bodyPr/>
          <a:p>
            <a:r>
              <a:rPr dirty="0" lang="en-US" smtClean="0"/>
              <a:t>APIX Profit Analysis</a:t>
            </a:r>
            <a:endParaRPr dirty="0" lang="en-US"/>
          </a:p>
        </p:txBody>
      </p:sp>
      <p:sp>
        <p:nvSpPr>
          <p:cNvPr id="1048626" name="Content Placeholder 2"/>
          <p:cNvSpPr>
            <a:spLocks noGrp="1"/>
          </p:cNvSpPr>
          <p:nvPr>
            <p:ph idx="1"/>
          </p:nvPr>
        </p:nvSpPr>
        <p:spPr/>
        <p:txBody>
          <a:bodyPr/>
          <a:p>
            <a:r>
              <a:rPr dirty="0" lang="en-US" smtClean="0"/>
              <a:t>Net Income</a:t>
            </a:r>
          </a:p>
          <a:p>
            <a:r>
              <a:rPr dirty="0" lang="en-US" smtClean="0"/>
              <a:t>Others to consider:</a:t>
            </a:r>
          </a:p>
          <a:p>
            <a:pPr lvl="1"/>
            <a:r>
              <a:rPr dirty="0" lang="en-US" smtClean="0"/>
              <a:t>Gross profit margin</a:t>
            </a:r>
          </a:p>
          <a:p>
            <a:pPr lvl="1"/>
            <a:r>
              <a:rPr dirty="0" lang="en-US" smtClean="0"/>
              <a:t>Operating margin</a:t>
            </a:r>
          </a:p>
          <a:p>
            <a:pPr lvl="1"/>
            <a:r>
              <a:rPr dirty="0" lang="en-US" smtClean="0"/>
              <a:t>Return on assets</a:t>
            </a:r>
          </a:p>
          <a:p>
            <a:pPr lvl="1"/>
            <a:r>
              <a:rPr dirty="0" lang="en-US" smtClean="0"/>
              <a:t>Return on equity</a:t>
            </a:r>
          </a:p>
          <a:p>
            <a:pPr lvl="1"/>
            <a:r>
              <a:rPr dirty="0" lang="en-US" smtClean="0"/>
              <a:t>Return on sales</a:t>
            </a:r>
          </a:p>
          <a:p>
            <a:pPr lvl="1"/>
            <a:r>
              <a:rPr dirty="0" lang="en-US" smtClean="0"/>
              <a:t>Return on investment</a:t>
            </a:r>
            <a:endParaRPr dirty="0"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50" name=""/>
        <p:cNvGrpSpPr/>
        <p:nvPr/>
      </p:nvGrpSpPr>
      <p:grpSpPr>
        <a:xfrm>
          <a:off x="0" y="0"/>
          <a:ext cx="0" cy="0"/>
          <a:chOff x="0" y="0"/>
          <a:chExt cx="0" cy="0"/>
        </a:xfrm>
      </p:grpSpPr>
      <p:sp>
        <p:nvSpPr>
          <p:cNvPr id="1048630" name="Title 1"/>
          <p:cNvSpPr>
            <a:spLocks noGrp="1"/>
          </p:cNvSpPr>
          <p:nvPr>
            <p:ph type="title"/>
          </p:nvPr>
        </p:nvSpPr>
        <p:spPr/>
        <p:txBody>
          <a:bodyPr>
            <a:normAutofit fontScale="90000"/>
          </a:bodyPr>
          <a:p>
            <a:r>
              <a:rPr dirty="0" lang="en-US" smtClean="0"/>
              <a:t>Additional Components to Consider</a:t>
            </a:r>
            <a:endParaRPr dirty="0" lang="en-US"/>
          </a:p>
        </p:txBody>
      </p:sp>
      <p:sp>
        <p:nvSpPr>
          <p:cNvPr id="1048631" name="Content Placeholder 2"/>
          <p:cNvSpPr>
            <a:spLocks noGrp="1"/>
          </p:cNvSpPr>
          <p:nvPr>
            <p:ph idx="1"/>
          </p:nvPr>
        </p:nvSpPr>
        <p:spPr/>
        <p:txBody>
          <a:bodyPr/>
          <a:p>
            <a:r>
              <a:rPr dirty="0" lang="en-US" smtClean="0"/>
              <a:t>Common stock</a:t>
            </a:r>
          </a:p>
          <a:p>
            <a:r>
              <a:rPr dirty="0" lang="en-US" smtClean="0"/>
              <a:t>Retained earnings</a:t>
            </a:r>
          </a:p>
          <a:p>
            <a:r>
              <a:rPr dirty="0" lang="en-US" smtClean="0"/>
              <a:t>Gross margin</a:t>
            </a:r>
            <a:endParaRPr dirty="0"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53" name=""/>
        <p:cNvGrpSpPr/>
        <p:nvPr/>
      </p:nvGrpSpPr>
      <p:grpSpPr>
        <a:xfrm>
          <a:off x="0" y="0"/>
          <a:ext cx="0" cy="0"/>
          <a:chOff x="0" y="0"/>
          <a:chExt cx="0" cy="0"/>
        </a:xfrm>
      </p:grpSpPr>
      <p:sp>
        <p:nvSpPr>
          <p:cNvPr id="1048635" name="Title 1"/>
          <p:cNvSpPr>
            <a:spLocks noGrp="1"/>
          </p:cNvSpPr>
          <p:nvPr>
            <p:ph type="title"/>
          </p:nvPr>
        </p:nvSpPr>
        <p:spPr/>
        <p:txBody>
          <a:bodyPr>
            <a:normAutofit fontScale="90000"/>
          </a:bodyPr>
          <a:p>
            <a:r>
              <a:rPr dirty="0" lang="en-US" smtClean="0"/>
              <a:t>Additional Components to Consider</a:t>
            </a:r>
            <a:endParaRPr dirty="0" lang="en-US"/>
          </a:p>
        </p:txBody>
      </p:sp>
      <p:sp>
        <p:nvSpPr>
          <p:cNvPr id="1048636" name="Content Placeholder 2"/>
          <p:cNvSpPr>
            <a:spLocks noGrp="1"/>
          </p:cNvSpPr>
          <p:nvPr>
            <p:ph idx="1"/>
          </p:nvPr>
        </p:nvSpPr>
        <p:spPr/>
        <p:txBody>
          <a:bodyPr/>
          <a:p>
            <a:r>
              <a:rPr dirty="0" lang="en-US"/>
              <a:t>Selling, general and administrative expenses</a:t>
            </a:r>
          </a:p>
          <a:p>
            <a:r>
              <a:rPr dirty="0" lang="en-US"/>
              <a:t>Depreciation expense</a:t>
            </a:r>
          </a:p>
          <a:p>
            <a:r>
              <a:rPr dirty="0" lang="en-US"/>
              <a:t>Interest expense</a:t>
            </a:r>
          </a:p>
          <a:p>
            <a:pPr>
              <a:buNone/>
            </a:pPr>
            <a:endParaRPr dirty="0"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66" name=""/>
        <p:cNvGrpSpPr/>
        <p:nvPr/>
      </p:nvGrpSpPr>
      <p:grpSpPr>
        <a:xfrm>
          <a:off x="0" y="0"/>
          <a:ext cx="0" cy="0"/>
          <a:chOff x="0" y="0"/>
          <a:chExt cx="0" cy="0"/>
        </a:xfrm>
      </p:grpSpPr>
      <p:sp>
        <p:nvSpPr>
          <p:cNvPr id="1048694" name=""/>
          <p:cNvSpPr>
            <a:spLocks noGrp="1"/>
          </p:cNvSpPr>
          <p:nvPr>
            <p:ph type="ctrTitle"/>
          </p:nvPr>
        </p:nvSpPr>
        <p:spPr/>
        <p:txBody>
          <a:bodyPr/>
          <a:p>
            <a:r>
              <a:rPr altLang="en-GB" lang="en-US"/>
              <a:t>R</a:t>
            </a:r>
            <a:r>
              <a:rPr altLang="en-GB" lang="en-US"/>
              <a:t>e</a:t>
            </a:r>
            <a:r>
              <a:rPr altLang="en-GB" lang="en-US"/>
              <a:t>f</a:t>
            </a:r>
            <a:r>
              <a:rPr altLang="en-GB" lang="en-US"/>
              <a:t>e</a:t>
            </a:r>
            <a:r>
              <a:rPr altLang="en-GB" lang="en-US"/>
              <a:t>r</a:t>
            </a:r>
            <a:r>
              <a:rPr altLang="en-GB" lang="en-US"/>
              <a:t>e</a:t>
            </a:r>
            <a:r>
              <a:rPr altLang="en-GB" lang="en-US"/>
              <a:t>n</a:t>
            </a:r>
            <a:r>
              <a:rPr altLang="en-GB" lang="en-US"/>
              <a:t>c</a:t>
            </a:r>
            <a:r>
              <a:rPr altLang="en-GB" lang="en-US"/>
              <a:t>e</a:t>
            </a:r>
            <a:r>
              <a:rPr altLang="en-GB" lang="en-US"/>
              <a:t>s</a:t>
            </a:r>
            <a:endParaRPr lang="en-GB"/>
          </a:p>
        </p:txBody>
      </p:sp>
      <p:sp>
        <p:nvSpPr>
          <p:cNvPr id="1048695" name=""/>
          <p:cNvSpPr>
            <a:spLocks noGrp="1"/>
          </p:cNvSpPr>
          <p:nvPr>
            <p:ph type="subTitle" idx="1"/>
          </p:nvPr>
        </p:nvSpPr>
        <p:spPr/>
        <p:txBody>
          <a:bodyPr>
            <a:normAutofit fontScale="56250" lnSpcReduction="20000"/>
          </a:bodyPr>
          <a:p>
            <a:r>
              <a:rPr lang="en-GB"/>
              <a:t>References</a:t>
            </a:r>
            <a:endParaRPr lang="en-GB"/>
          </a:p>
          <a:p>
            <a:r>
              <a:rPr lang="en-GB"/>
              <a:t>Choudhry, M. (2011). Bank Asset and Liability Management: Strategy, Trading, Analysis. Hoboken, NJ: John Wiley &amp; Sons.</a:t>
            </a:r>
            <a:endParaRPr lang="en-GB"/>
          </a:p>
          <a:p>
            <a:r>
              <a:rPr lang="en-GB"/>
              <a:t>Needles, B. E., Powers, M., &amp; Crosson, S. V. (2013). Financial and Managerial Accounting. Boston, MA: Cengage Learning.</a:t>
            </a:r>
            <a:endParaRPr lang="en-GB"/>
          </a:p>
          <a:p>
            <a:r>
              <a:rPr lang="en-GB"/>
              <a:t>Stice, E. K., &amp; Stice, J. D. (2013). Intermediate Accounting. Boston, MA: Cengage Learning.</a:t>
            </a:r>
            <a:endParaRPr lang="en-GB"/>
          </a:p>
        </p:txBody>
      </p:sp>
    </p:spTree>
  </p:cSld>
  <p:clrMapOvr>
    <a:masterClrMapping/>
  </p:clrMapOvr>
</p:sld>
</file>

<file path=ppt/theme/theme1.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Application>Microsoft Office PowerPoint</Application>
  <ScaleCrop>0</ScaleCrop>
  <Company>Deftones</Company>
  <LinksUpToDate>0</LinksUpToDate>
  <AppVersion>12.0000</AppVersion>
</Properties>
</file>

<file path=docProps/core.xml><?xml version="1.0" encoding="utf-8"?>
<cp:coreProperties xmlns:cp="http://schemas.openxmlformats.org/package/2006/metadata/core-properties" xmlns:dc="http://purl.org/dc/elements/1.1/" xmlns:dcterms="http://purl.org/dc/terms/" xmlns:xsi="http://www.w3.org/2001/XMLSchema-instance">
  <dc:title>APIX Scenario</dc:title>
  <dc:creator>user</dc:creator>
  <cp:lastModifiedBy>user</cp:lastModifiedBy>
  <dcterms:created xsi:type="dcterms:W3CDTF">2019-05-29T15:55:22Z</dcterms:created>
  <dcterms:modified xsi:type="dcterms:W3CDTF">2019-05-30T05:14:32Z</dcterms:modified>
</cp:coreProperties>
</file>